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5" r:id="rId3"/>
    <p:sldId id="257" r:id="rId4"/>
    <p:sldId id="258" r:id="rId5"/>
    <p:sldId id="259" r:id="rId6"/>
    <p:sldId id="260" r:id="rId7"/>
    <p:sldId id="275" r:id="rId8"/>
    <p:sldId id="264" r:id="rId9"/>
    <p:sldId id="266" r:id="rId10"/>
    <p:sldId id="276" r:id="rId11"/>
    <p:sldId id="268" r:id="rId12"/>
    <p:sldId id="277" r:id="rId13"/>
    <p:sldId id="278" r:id="rId14"/>
    <p:sldId id="279" r:id="rId15"/>
    <p:sldId id="269" r:id="rId16"/>
    <p:sldId id="271" r:id="rId17"/>
    <p:sldId id="280" r:id="rId18"/>
    <p:sldId id="281" r:id="rId19"/>
    <p:sldId id="282" r:id="rId20"/>
    <p:sldId id="272" r:id="rId21"/>
    <p:sldId id="273" r:id="rId22"/>
    <p:sldId id="283" r:id="rId23"/>
    <p:sldId id="274" r:id="rId24"/>
    <p:sldId id="28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72" autoAdjust="0"/>
    <p:restoredTop sz="68844" autoAdjust="0"/>
  </p:normalViewPr>
  <p:slideViewPr>
    <p:cSldViewPr>
      <p:cViewPr varScale="1">
        <p:scale>
          <a:sx n="89" d="100"/>
          <a:sy n="89" d="100"/>
        </p:scale>
        <p:origin x="-15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6DE02-8A6A-4D7A-AADD-67C8B093ECF0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06502-E589-44E4-AFE9-D91C12E0E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7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7620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Thanks for the </a:t>
            </a:r>
            <a:r>
              <a:rPr lang="en-US" dirty="0" smtClean="0"/>
              <a:t>introduction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Undergrad at UC Berkeley</a:t>
            </a:r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Presenting </a:t>
            </a:r>
            <a:r>
              <a:rPr lang="en-US" dirty="0" err="1" smtClean="0"/>
              <a:t>CloudClustering</a:t>
            </a:r>
            <a:r>
              <a:rPr lang="en-US" dirty="0" smtClean="0"/>
              <a:t>:</a:t>
            </a:r>
            <a:r>
              <a:rPr lang="en-US" baseline="0" dirty="0" smtClean="0"/>
              <a:t> data-intensive app on </a:t>
            </a:r>
            <a:r>
              <a:rPr lang="en-US" baseline="0" dirty="0" smtClean="0"/>
              <a:t>cloud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Questions inline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7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it’s implemented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Master supervises pool</a:t>
            </a:r>
            <a:r>
              <a:rPr lang="en-US" baseline="0" dirty="0" smtClean="0"/>
              <a:t> of workers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Coordinate using queues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1" dirty="0" smtClean="0"/>
              <a:t> </a:t>
            </a:r>
            <a:r>
              <a:rPr lang="en-US" b="0" dirty="0" smtClean="0"/>
              <a:t>First,</a:t>
            </a:r>
            <a:r>
              <a:rPr lang="en-US" b="0" baseline="0" dirty="0" smtClean="0"/>
              <a:t> </a:t>
            </a:r>
            <a:r>
              <a:rPr lang="en-US" dirty="0" smtClean="0"/>
              <a:t>master loads input</a:t>
            </a:r>
            <a:r>
              <a:rPr lang="en-US" baseline="0" dirty="0" smtClean="0"/>
              <a:t> into blob storage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G</a:t>
            </a:r>
            <a:r>
              <a:rPr lang="en-US" baseline="0" dirty="0" smtClean="0"/>
              <a:t>enerates initial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Sends command to workers: </a:t>
            </a:r>
            <a:r>
              <a:rPr lang="en-US" b="0" baseline="0" dirty="0" err="1" smtClean="0"/>
              <a:t>ptr</a:t>
            </a:r>
            <a:r>
              <a:rPr lang="en-US" b="0" baseline="0" dirty="0" smtClean="0"/>
              <a:t> to partition, list of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Workers do computation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Generate partial sums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All returned: master recalculates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Next iteration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88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2 modifications for efficiency and fault tolerance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First: data locality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Conventional</a:t>
            </a:r>
            <a:r>
              <a:rPr lang="en-US" baseline="0" dirty="0" smtClean="0"/>
              <a:t>: single queue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Fault tolerance easy. All state in messages. Failure -&gt; throughput reduced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No good for iterative: no data locality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Multiple queues: unlocks data locality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But complicates fault tolerance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245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Efficiency</a:t>
            </a:r>
            <a:r>
              <a:rPr lang="en-US" baseline="0" dirty="0" smtClean="0"/>
              <a:t> with fault tolerance: buddy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Why failure is a</a:t>
            </a:r>
            <a:r>
              <a:rPr lang="en-US" baseline="0" dirty="0" smtClean="0"/>
              <a:t> problem?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aseline="0" dirty="0" smtClean="0"/>
              <a:t>When worker fails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Can’t report to master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Stall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Buddy system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Conventional:</a:t>
            </a:r>
            <a:r>
              <a:rPr lang="en-US" baseline="0" dirty="0" smtClean="0"/>
              <a:t> heartbeat over sockets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Design goals: use cloud services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Insight: working on task when fail. Queue reliable -&gt; have a record</a:t>
            </a:r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Peer-to-peer</a:t>
            </a:r>
            <a:r>
              <a:rPr lang="en-US" baseline="0" dirty="0" smtClean="0"/>
              <a:t>: master assigns into buddy groups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aseline="0" dirty="0" smtClean="0"/>
              <a:t>Each polls queues of others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aseline="0" dirty="0" smtClean="0"/>
              <a:t>When fail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T</a:t>
            </a:r>
            <a:r>
              <a:rPr lang="en-US" baseline="0" dirty="0" smtClean="0"/>
              <a:t>asks in queue for longer than timeout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Buddies </a:t>
            </a:r>
            <a:r>
              <a:rPr lang="en-US" b="0" baseline="0" dirty="0" err="1" smtClean="0"/>
              <a:t>dequeue</a:t>
            </a:r>
            <a:r>
              <a:rPr lang="en-US" b="0" baseline="0" dirty="0" smtClean="0"/>
              <a:t> tasks, complete them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0" baseline="0" dirty="0" smtClean="0"/>
              <a:t>Size: tradeoff </a:t>
            </a:r>
            <a:r>
              <a:rPr lang="en-US" dirty="0" smtClean="0"/>
              <a:t>between </a:t>
            </a:r>
            <a:r>
              <a:rPr lang="en-US" b="0" dirty="0"/>
              <a:t>fault tolerance and network </a:t>
            </a:r>
            <a:r>
              <a:rPr lang="en-US" b="0" dirty="0" smtClean="0"/>
              <a:t>traffic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0" dirty="0" smtClean="0"/>
              <a:t>Large group -&gt;</a:t>
            </a:r>
            <a:r>
              <a:rPr lang="en-US" b="0" baseline="0" dirty="0" smtClean="0"/>
              <a:t> resilient to simultaneous, but more polling traffic (charge per transaction)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623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="0" baseline="0" dirty="0" smtClean="0"/>
              <a:t>Fault domains: reduce likelihood of </a:t>
            </a:r>
            <a:r>
              <a:rPr lang="en-US" b="0" baseline="0" dirty="0" err="1" smtClean="0"/>
              <a:t>sim.fail</a:t>
            </a:r>
            <a:endParaRPr lang="en-US" b="0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0" baseline="0" dirty="0" smtClean="0"/>
              <a:t>Fault domains: prob. of </a:t>
            </a:r>
            <a:r>
              <a:rPr lang="en-US" b="0" baseline="0" dirty="0" err="1" smtClean="0"/>
              <a:t>sim.fail</a:t>
            </a:r>
            <a:endParaRPr lang="en-US" b="0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="0" baseline="0" dirty="0" smtClean="0"/>
              <a:t>Allocation algorithm spreads across fault domains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623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Workers -&gt; nodes in graph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Edges -&gt; polling queue of another instance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Buddy system: disconnected cliques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dirty="0" smtClean="0"/>
              <a:t>A</a:t>
            </a:r>
            <a:r>
              <a:rPr lang="en-US" baseline="0" dirty="0" smtClean="0"/>
              <a:t>lternative: </a:t>
            </a:r>
            <a:r>
              <a:rPr lang="en-US" b="0" baseline="0" dirty="0" smtClean="0"/>
              <a:t>cascaded failure detection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Total ordering of workers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Each polls the next, circular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Less traffic, better resilience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Future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623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/>
              <a:t>Joint work with Wei Lu, Jared Jackson, and Roger </a:t>
            </a:r>
            <a:r>
              <a:rPr lang="en-US" baseline="0" dirty="0" err="1" smtClean="0"/>
              <a:t>Barga</a:t>
            </a:r>
            <a:r>
              <a:rPr lang="en-US" baseline="0" dirty="0" smtClean="0"/>
              <a:t> of </a:t>
            </a:r>
            <a:r>
              <a:rPr lang="en-US" baseline="0" dirty="0" smtClean="0"/>
              <a:t>MSR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/>
              <a:t>Glad to have him in the audience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934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Linear speedup as increase number of instances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16 instances and 1 GB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730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Sublinear</a:t>
            </a:r>
            <a:r>
              <a:rPr lang="en-US" dirty="0" smtClean="0"/>
              <a:t> speedup with faster</a:t>
            </a:r>
            <a:r>
              <a:rPr lang="en-US" baseline="0" dirty="0" smtClean="0"/>
              <a:t> machines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Because I/O bandwidth doesn’t always improve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Use</a:t>
            </a:r>
            <a:r>
              <a:rPr lang="en-US" baseline="0" dirty="0" smtClean="0"/>
              <a:t> multiple threads, but I/O is bottleneck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74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All</a:t>
            </a:r>
            <a:r>
              <a:rPr lang="en-US" baseline="0" dirty="0" smtClean="0"/>
              <a:t> frameworks</a:t>
            </a:r>
            <a:r>
              <a:rPr lang="en-US" dirty="0" smtClean="0"/>
              <a:t> support </a:t>
            </a:r>
            <a:r>
              <a:rPr lang="en-US" baseline="0" dirty="0" smtClean="0"/>
              <a:t>K-Means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err="1" smtClean="0"/>
              <a:t>MapReduce</a:t>
            </a:r>
            <a:r>
              <a:rPr lang="en-US" baseline="0" dirty="0" smtClean="0"/>
              <a:t>, Dryad: no iteration, launch from driver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Implement communication using sockets</a:t>
            </a:r>
          </a:p>
          <a:p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err="1" smtClean="0"/>
              <a:t>AzureBlast</a:t>
            </a:r>
            <a:r>
              <a:rPr lang="en-US" baseline="0" dirty="0" smtClean="0"/>
              <a:t>: NCBI-BLAST genetic tool on cloud services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Not iterative -&gt; different challenges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68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Can build efficient, resilient</a:t>
            </a:r>
            <a:r>
              <a:rPr lang="en-US" baseline="0" dirty="0" smtClean="0"/>
              <a:t> with only cloud services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Helpful patterns: multiple queues, buddy system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1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MapReduce</a:t>
            </a:r>
            <a:r>
              <a:rPr lang="en-US" dirty="0" smtClean="0"/>
              <a:t>, Dryad,</a:t>
            </a:r>
            <a:r>
              <a:rPr lang="en-US" baseline="0" dirty="0" smtClean="0"/>
              <a:t> </a:t>
            </a:r>
            <a:r>
              <a:rPr lang="en-US" dirty="0" smtClean="0"/>
              <a:t>Twister</a:t>
            </a:r>
            <a:r>
              <a:rPr lang="en-US" dirty="0"/>
              <a:t>, </a:t>
            </a:r>
            <a:r>
              <a:rPr lang="en-US" dirty="0" err="1"/>
              <a:t>HaLoop</a:t>
            </a:r>
            <a:r>
              <a:rPr lang="en-US" dirty="0"/>
              <a:t>, </a:t>
            </a:r>
            <a:r>
              <a:rPr lang="en-US" dirty="0" smtClean="0"/>
              <a:t>Spark:</a:t>
            </a:r>
            <a:r>
              <a:rPr lang="en-US" baseline="0" dirty="0" smtClean="0"/>
              <a:t> </a:t>
            </a:r>
            <a:r>
              <a:rPr lang="en-US" dirty="0" smtClean="0"/>
              <a:t>useful </a:t>
            </a:r>
            <a:r>
              <a:rPr lang="en-US" dirty="0"/>
              <a:t>abstraction for programming </a:t>
            </a:r>
            <a:r>
              <a:rPr lang="en-US" dirty="0" smtClean="0"/>
              <a:t>the cloud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MapReduce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dirty="0" smtClean="0"/>
              <a:t>Dryad:</a:t>
            </a:r>
            <a:r>
              <a:rPr lang="en-US" baseline="0" dirty="0" smtClean="0"/>
              <a:t> </a:t>
            </a:r>
            <a:r>
              <a:rPr lang="en-US" dirty="0" smtClean="0"/>
              <a:t>acyclic </a:t>
            </a:r>
            <a:r>
              <a:rPr lang="en-US" dirty="0"/>
              <a:t>data </a:t>
            </a:r>
            <a:r>
              <a:rPr lang="en-US" dirty="0" smtClean="0"/>
              <a:t>flows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Successors:</a:t>
            </a:r>
            <a:r>
              <a:rPr lang="en-US" baseline="0" dirty="0" smtClean="0"/>
              <a:t> </a:t>
            </a:r>
            <a:r>
              <a:rPr lang="en-US" dirty="0" smtClean="0"/>
              <a:t>iterative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Communication and storage: sockets, replication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EC2,</a:t>
            </a:r>
            <a:r>
              <a:rPr lang="en-US" baseline="0" dirty="0" smtClean="0"/>
              <a:t> </a:t>
            </a:r>
            <a:r>
              <a:rPr lang="en-US" dirty="0" smtClean="0"/>
              <a:t>Azure provide this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i="0" baseline="0" dirty="0" smtClean="0"/>
              <a:t>Can use only</a:t>
            </a:r>
            <a:r>
              <a:rPr lang="en-US" baseline="0" dirty="0" smtClean="0"/>
              <a:t> “primitives of the cloud”? -&gt; Simpler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Fast:</a:t>
            </a:r>
            <a:r>
              <a:rPr lang="en-US" baseline="0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locality and </a:t>
            </a:r>
            <a:r>
              <a:rPr lang="en-US" dirty="0" smtClean="0"/>
              <a:t>caching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Resilient </a:t>
            </a:r>
            <a:r>
              <a:rPr lang="en-US" dirty="0"/>
              <a:t>to </a:t>
            </a:r>
            <a:r>
              <a:rPr lang="en-US" dirty="0" smtClean="0"/>
              <a:t>failure</a:t>
            </a: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Use only existing </a:t>
            </a:r>
            <a:r>
              <a:rPr lang="en-US" dirty="0"/>
              <a:t>cloud </a:t>
            </a:r>
            <a:r>
              <a:rPr lang="en-US" dirty="0" smtClean="0"/>
              <a:t>services</a:t>
            </a:r>
            <a:r>
              <a:rPr lang="en-US" baseline="0" dirty="0" smtClean="0"/>
              <a:t> -- </a:t>
            </a:r>
            <a:r>
              <a:rPr lang="en-US" dirty="0" smtClean="0"/>
              <a:t>reliable </a:t>
            </a:r>
            <a:r>
              <a:rPr lang="en-US" dirty="0"/>
              <a:t>building </a:t>
            </a:r>
            <a:r>
              <a:rPr lang="en-US" dirty="0" smtClean="0"/>
              <a:t>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31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dirty="0" smtClean="0"/>
              <a:t> What we will do: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Used</a:t>
            </a:r>
            <a:r>
              <a:rPr lang="en-US" baseline="0" dirty="0" smtClean="0"/>
              <a:t> Azure to build </a:t>
            </a:r>
            <a:r>
              <a:rPr lang="en-US" baseline="0" dirty="0" err="1" smtClean="0"/>
              <a:t>CloudClustering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Implements K-Means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 smtClean="0"/>
              <a:t>CloudClustering</a:t>
            </a:r>
            <a:r>
              <a:rPr lang="en-US" dirty="0" smtClean="0"/>
              <a:t> architecture: build</a:t>
            </a:r>
            <a:r>
              <a:rPr lang="en-US" baseline="0" dirty="0" smtClean="0"/>
              <a:t>ing blocks -&gt; </a:t>
            </a:r>
            <a:r>
              <a:rPr lang="en-US" dirty="0" smtClean="0"/>
              <a:t>efficient, fault-tolerant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Benchmarks </a:t>
            </a:r>
            <a:r>
              <a:rPr lang="en-US" dirty="0"/>
              <a:t>of </a:t>
            </a:r>
            <a:r>
              <a:rPr lang="en-US" dirty="0" err="1"/>
              <a:t>CloudClustering</a:t>
            </a:r>
            <a:r>
              <a:rPr lang="en-US" dirty="0"/>
              <a:t> running on </a:t>
            </a:r>
            <a:r>
              <a:rPr lang="en-US" dirty="0" smtClean="0"/>
              <a:t>Azure</a:t>
            </a: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R</a:t>
            </a:r>
            <a:r>
              <a:rPr lang="en-US" baseline="0" dirty="0" smtClean="0"/>
              <a:t>elated work</a:t>
            </a: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Windows/.NET </a:t>
            </a:r>
            <a:r>
              <a:rPr lang="en-US" dirty="0"/>
              <a:t>based </a:t>
            </a:r>
            <a:r>
              <a:rPr lang="en-US" dirty="0" smtClean="0"/>
              <a:t>cloud offering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R</a:t>
            </a:r>
            <a:r>
              <a:rPr lang="en-US" baseline="0" dirty="0" smtClean="0"/>
              <a:t>un user code on VM instances.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Instance fails </a:t>
            </a:r>
            <a:r>
              <a:rPr lang="en-US" b="1" baseline="0" dirty="0" smtClean="0"/>
              <a:t>-&gt;</a:t>
            </a:r>
            <a:r>
              <a:rPr lang="en-US" b="0" baseline="0" dirty="0" smtClean="0"/>
              <a:t> automatically recovered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i="0" baseline="0" dirty="0" smtClean="0"/>
              <a:t>Central blob storage, 3x replicated. Limited by network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Q</a:t>
            </a:r>
            <a:r>
              <a:rPr lang="en-US" i="0" dirty="0" smtClean="0"/>
              <a:t>ueue storage: </a:t>
            </a:r>
            <a:r>
              <a:rPr lang="en-US" i="0" baseline="0" dirty="0" smtClean="0"/>
              <a:t>small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4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K-Means</a:t>
            </a:r>
            <a:r>
              <a:rPr lang="en-US" baseline="0" dirty="0" smtClean="0"/>
              <a:t>: widely used, well-understood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7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</a:t>
            </a:r>
            <a:r>
              <a:rPr lang="en-US" baseline="0" dirty="0" smtClean="0"/>
              <a:t>terative clustering algorithm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Groups n points into k clusters, n &gt;&gt; 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I</a:t>
            </a:r>
            <a:r>
              <a:rPr lang="en-US" baseline="0" dirty="0" smtClean="0"/>
              <a:t>nitial set of cluster centers </a:t>
            </a:r>
            <a:r>
              <a:rPr lang="en-US" b="1" baseline="0" dirty="0" smtClean="0"/>
              <a:t>-&gt; </a:t>
            </a:r>
            <a:r>
              <a:rPr lang="en-US" baseline="0" dirty="0" smtClean="0"/>
              <a:t>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P</a:t>
            </a:r>
            <a:r>
              <a:rPr lang="en-US" baseline="0" dirty="0" smtClean="0"/>
              <a:t>oints assigned to closest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C</a:t>
            </a:r>
            <a:r>
              <a:rPr lang="en-US" baseline="0" dirty="0" smtClean="0"/>
              <a:t>entroids move to average of their points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aseline="0" dirty="0" smtClean="0"/>
              <a:t>Repeats until convergence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85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Easy to parallelize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Master: </a:t>
            </a:r>
            <a:r>
              <a:rPr lang="en-US" baseline="0" dirty="0" smtClean="0"/>
              <a:t>initial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aseline="0" dirty="0" smtClean="0"/>
              <a:t>Partition points, split across workers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On workers, same as before for partition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 </a:t>
            </a:r>
            <a:r>
              <a:rPr lang="en-US" b="0" baseline="0" dirty="0" smtClean="0"/>
              <a:t>All returned: averages, move centroids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baseline="0" dirty="0" smtClean="0"/>
              <a:t>-&gt;</a:t>
            </a:r>
            <a:r>
              <a:rPr lang="en-US" b="0" baseline="0" dirty="0" smtClean="0"/>
              <a:t> Iterate until convergence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06502-E589-44E4-AFE9-D91C12E0ED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0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4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3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2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18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6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2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2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2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5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7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7B79E-4C2C-452B-B9F9-92FB1F9FEDA2}" type="datetimeFigureOut">
              <a:rPr lang="en-US" smtClean="0"/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07A33-B736-4ADE-882D-277C9BFD8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3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err="1" smtClean="0"/>
              <a:t>CloudClustering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43400"/>
            <a:ext cx="8382000" cy="1752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Ankur</a:t>
            </a:r>
            <a:r>
              <a:rPr lang="en-US" sz="2800" dirty="0" smtClean="0">
                <a:solidFill>
                  <a:schemeClr val="tx1"/>
                </a:solidFill>
              </a:rPr>
              <a:t> Dave*</a:t>
            </a:r>
            <a:r>
              <a:rPr lang="en-US" sz="2800" dirty="0" smtClean="0"/>
              <a:t>, Wei Lu†, Jared Jackson†, Roger </a:t>
            </a:r>
            <a:r>
              <a:rPr lang="en-US" sz="2800" dirty="0" err="1" smtClean="0"/>
              <a:t>Barga</a:t>
            </a:r>
            <a:r>
              <a:rPr lang="en-US" sz="2800" dirty="0" smtClean="0"/>
              <a:t>†</a:t>
            </a:r>
          </a:p>
          <a:p>
            <a:pPr algn="r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tx1"/>
                </a:solidFill>
              </a:rPr>
              <a:t>*UC Berkeley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/>
              <a:t>†Microsoft Research</a:t>
            </a:r>
            <a:endParaRPr 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2637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Toward an Iterative Data Processing Pattern on the Cloud</a:t>
            </a:r>
          </a:p>
        </p:txBody>
      </p:sp>
    </p:spTree>
    <p:extLst>
      <p:ext uri="{BB962C8B-B14F-4D97-AF65-F5344CB8AC3E}">
        <p14:creationId xmlns:p14="http://schemas.microsoft.com/office/powerpoint/2010/main" val="269005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b="1" dirty="0" err="1" smtClean="0"/>
              <a:t>CloudClustering</a:t>
            </a:r>
            <a:r>
              <a:rPr lang="en-US" b="1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dirty="0"/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73179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>
          <a:xfrm>
            <a:off x="304800" y="27432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895600" y="2324100"/>
            <a:ext cx="2133600" cy="1600200"/>
            <a:chOff x="3726000" y="2324100"/>
            <a:chExt cx="2133600" cy="1600200"/>
          </a:xfrm>
        </p:grpSpPr>
        <p:sp>
          <p:nvSpPr>
            <p:cNvPr id="11" name="Cube 10"/>
            <p:cNvSpPr/>
            <p:nvPr/>
          </p:nvSpPr>
          <p:spPr>
            <a:xfrm>
              <a:off x="41832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Cube 11"/>
            <p:cNvSpPr/>
            <p:nvPr/>
          </p:nvSpPr>
          <p:spPr>
            <a:xfrm>
              <a:off x="47166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Cube 12"/>
            <p:cNvSpPr/>
            <p:nvPr/>
          </p:nvSpPr>
          <p:spPr>
            <a:xfrm>
              <a:off x="39546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Cube 13"/>
            <p:cNvSpPr/>
            <p:nvPr/>
          </p:nvSpPr>
          <p:spPr>
            <a:xfrm>
              <a:off x="44880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Cube 14"/>
            <p:cNvSpPr/>
            <p:nvPr/>
          </p:nvSpPr>
          <p:spPr>
            <a:xfrm>
              <a:off x="37260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Cube 15"/>
            <p:cNvSpPr/>
            <p:nvPr/>
          </p:nvSpPr>
          <p:spPr>
            <a:xfrm>
              <a:off x="42594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Cube 4"/>
            <p:cNvSpPr/>
            <p:nvPr/>
          </p:nvSpPr>
          <p:spPr>
            <a:xfrm>
              <a:off x="52500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Cube 6"/>
            <p:cNvSpPr/>
            <p:nvPr/>
          </p:nvSpPr>
          <p:spPr>
            <a:xfrm>
              <a:off x="50214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Cube 8"/>
            <p:cNvSpPr/>
            <p:nvPr/>
          </p:nvSpPr>
          <p:spPr>
            <a:xfrm>
              <a:off x="47928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Cube 16"/>
            <p:cNvSpPr/>
            <p:nvPr/>
          </p:nvSpPr>
          <p:spPr>
            <a:xfrm>
              <a:off x="41832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Cube 17"/>
            <p:cNvSpPr/>
            <p:nvPr/>
          </p:nvSpPr>
          <p:spPr>
            <a:xfrm>
              <a:off x="47166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Cube 18"/>
            <p:cNvSpPr/>
            <p:nvPr/>
          </p:nvSpPr>
          <p:spPr>
            <a:xfrm>
              <a:off x="39546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Cube 19"/>
            <p:cNvSpPr/>
            <p:nvPr/>
          </p:nvSpPr>
          <p:spPr>
            <a:xfrm>
              <a:off x="44880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Cube 20"/>
            <p:cNvSpPr/>
            <p:nvPr/>
          </p:nvSpPr>
          <p:spPr>
            <a:xfrm>
              <a:off x="37260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Cube 21"/>
            <p:cNvSpPr/>
            <p:nvPr/>
          </p:nvSpPr>
          <p:spPr>
            <a:xfrm>
              <a:off x="42594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Cube 22"/>
            <p:cNvSpPr/>
            <p:nvPr/>
          </p:nvSpPr>
          <p:spPr>
            <a:xfrm>
              <a:off x="52500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Cube 24"/>
            <p:cNvSpPr/>
            <p:nvPr/>
          </p:nvSpPr>
          <p:spPr>
            <a:xfrm>
              <a:off x="50214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Cube 26"/>
            <p:cNvSpPr/>
            <p:nvPr/>
          </p:nvSpPr>
          <p:spPr>
            <a:xfrm>
              <a:off x="47928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417635" y="4572000"/>
            <a:ext cx="1447800" cy="1295400"/>
            <a:chOff x="3619500" y="3962400"/>
            <a:chExt cx="1447800" cy="1295400"/>
          </a:xfrm>
        </p:grpSpPr>
        <p:sp>
          <p:nvSpPr>
            <p:cNvPr id="41" name="Flowchart: Magnetic Disk 40"/>
            <p:cNvSpPr/>
            <p:nvPr/>
          </p:nvSpPr>
          <p:spPr>
            <a:xfrm>
              <a:off x="3619500" y="3962400"/>
              <a:ext cx="1447800" cy="1295400"/>
            </a:xfrm>
            <a:prstGeom prst="flowChartMagneticDisk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>
                <a:solidFill>
                  <a:schemeClr val="tx1"/>
                </a:solidFill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4045688" y="4562372"/>
              <a:ext cx="609600" cy="501226"/>
              <a:chOff x="3048000" y="1905000"/>
              <a:chExt cx="3429000" cy="28194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3048000" y="1905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3124200" y="2286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581400" y="20574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429000" y="2590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114800" y="2362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81400" y="3124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4267200" y="2667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048000" y="2971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4038600" y="3352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352800" y="3505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886200" y="3886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419600" y="21336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724400" y="20574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572000" y="4343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724400" y="4038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76800" y="3581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105400" y="2895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5715000" y="2133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5410200" y="26670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5334000" y="3276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105400" y="3962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5181600" y="44958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562600" y="38100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5943600" y="29718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6096000" y="3276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6400800" y="4038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867400" y="46482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69" name="Isosceles Triangle 68"/>
              <p:cNvSpPr/>
              <p:nvPr/>
            </p:nvSpPr>
            <p:spPr>
              <a:xfrm>
                <a:off x="5448300" y="3581400"/>
                <a:ext cx="190500" cy="164224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70" name="Isosceles Triangle 69"/>
              <p:cNvSpPr/>
              <p:nvPr/>
            </p:nvSpPr>
            <p:spPr>
              <a:xfrm>
                <a:off x="3733800" y="2705100"/>
                <a:ext cx="190500" cy="16422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</p:grpSp>
      <p:grpSp>
        <p:nvGrpSpPr>
          <p:cNvPr id="30" name="Group 29"/>
          <p:cNvGrpSpPr/>
          <p:nvPr/>
        </p:nvGrpSpPr>
        <p:grpSpPr>
          <a:xfrm>
            <a:off x="1142863" y="2926305"/>
            <a:ext cx="1600337" cy="381000"/>
            <a:chOff x="2142460" y="2965966"/>
            <a:chExt cx="2971800" cy="381000"/>
          </a:xfrm>
        </p:grpSpPr>
        <p:sp>
          <p:nvSpPr>
            <p:cNvPr id="75" name="Rectangle 74"/>
            <p:cNvSpPr/>
            <p:nvPr/>
          </p:nvSpPr>
          <p:spPr>
            <a:xfrm flipH="1">
              <a:off x="2142460" y="2965966"/>
              <a:ext cx="2971800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6" name="Chevron 75"/>
            <p:cNvSpPr/>
            <p:nvPr/>
          </p:nvSpPr>
          <p:spPr>
            <a:xfrm flipH="1">
              <a:off x="2163725" y="2965966"/>
              <a:ext cx="457200" cy="381000"/>
            </a:xfrm>
            <a:prstGeom prst="chevron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097841" y="2595019"/>
            <a:ext cx="1600337" cy="1027139"/>
            <a:chOff x="1138092" y="2590800"/>
            <a:chExt cx="1600337" cy="1027139"/>
          </a:xfrm>
        </p:grpSpPr>
        <p:grpSp>
          <p:nvGrpSpPr>
            <p:cNvPr id="3" name="Group 2"/>
            <p:cNvGrpSpPr/>
            <p:nvPr/>
          </p:nvGrpSpPr>
          <p:grpSpPr>
            <a:xfrm>
              <a:off x="1138092" y="2590800"/>
              <a:ext cx="1600337" cy="381000"/>
              <a:chOff x="2133600" y="2630461"/>
              <a:chExt cx="2971800" cy="3810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133600" y="2630461"/>
                <a:ext cx="2971800" cy="381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Chevron 32"/>
              <p:cNvSpPr/>
              <p:nvPr/>
            </p:nvSpPr>
            <p:spPr>
              <a:xfrm>
                <a:off x="4648200" y="2630461"/>
                <a:ext cx="457200" cy="381000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9" name="Rectangle 38"/>
            <p:cNvSpPr/>
            <p:nvPr/>
          </p:nvSpPr>
          <p:spPr>
            <a:xfrm>
              <a:off x="1138092" y="323693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Chevron 39"/>
            <p:cNvSpPr/>
            <p:nvPr/>
          </p:nvSpPr>
          <p:spPr>
            <a:xfrm>
              <a:off x="2492223" y="323693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1683561" y="2932139"/>
                  <a:ext cx="48483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⋮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3561" y="2932139"/>
                  <a:ext cx="48483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132366" y="3661873"/>
                <a:ext cx="16060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Centroids: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{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366" y="3661873"/>
                <a:ext cx="1606062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422" t="-8333" b="-9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/>
          <p:cNvCxnSpPr/>
          <p:nvPr/>
        </p:nvCxnSpPr>
        <p:spPr>
          <a:xfrm>
            <a:off x="7315200" y="34657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858000" y="34657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6324600" y="34657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owchart: Alternate Process 79"/>
          <p:cNvSpPr/>
          <p:nvPr/>
        </p:nvSpPr>
        <p:spPr>
          <a:xfrm>
            <a:off x="5791200" y="13716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Initialize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Flowchart: Alternate Process 80"/>
          <p:cNvSpPr/>
          <p:nvPr/>
        </p:nvSpPr>
        <p:spPr>
          <a:xfrm>
            <a:off x="5791200" y="20574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Partition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Flowchart: Alternate Process 81"/>
          <p:cNvSpPr/>
          <p:nvPr/>
        </p:nvSpPr>
        <p:spPr>
          <a:xfrm>
            <a:off x="5791200" y="47244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Recalculate centroids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Flowchart: Decision 82"/>
          <p:cNvSpPr/>
          <p:nvPr/>
        </p:nvSpPr>
        <p:spPr>
          <a:xfrm>
            <a:off x="5791200" y="5410200"/>
            <a:ext cx="1905000" cy="805416"/>
          </a:xfrm>
          <a:prstGeom prst="flowChartDecision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Points moved?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5410200" y="2356884"/>
            <a:ext cx="1333500" cy="3891516"/>
            <a:chOff x="5410200" y="2324100"/>
            <a:chExt cx="1333500" cy="3891516"/>
          </a:xfrm>
        </p:grpSpPr>
        <p:cxnSp>
          <p:nvCxnSpPr>
            <p:cNvPr id="85" name="Elbow Connector 84"/>
            <p:cNvCxnSpPr>
              <a:stCxn id="83" idx="2"/>
            </p:cNvCxnSpPr>
            <p:nvPr/>
          </p:nvCxnSpPr>
          <p:spPr>
            <a:xfrm rot="5400000" flipH="1">
              <a:off x="4131192" y="3603108"/>
              <a:ext cx="3891516" cy="1333500"/>
            </a:xfrm>
            <a:prstGeom prst="bentConnector3">
              <a:avLst>
                <a:gd name="adj1" fmla="val -5874"/>
              </a:avLst>
            </a:prstGeom>
            <a:ln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endCxn id="81" idx="1"/>
            </p:cNvCxnSpPr>
            <p:nvPr/>
          </p:nvCxnSpPr>
          <p:spPr>
            <a:xfrm>
              <a:off x="5410200" y="2324100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Cube 86"/>
          <p:cNvSpPr/>
          <p:nvPr/>
        </p:nvSpPr>
        <p:spPr>
          <a:xfrm>
            <a:off x="5943600" y="28956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Cube 87"/>
          <p:cNvSpPr/>
          <p:nvPr/>
        </p:nvSpPr>
        <p:spPr>
          <a:xfrm>
            <a:off x="6477000" y="28956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Cube 88"/>
          <p:cNvSpPr/>
          <p:nvPr/>
        </p:nvSpPr>
        <p:spPr>
          <a:xfrm>
            <a:off x="7010400" y="28956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Cube 89"/>
          <p:cNvSpPr/>
          <p:nvPr/>
        </p:nvSpPr>
        <p:spPr>
          <a:xfrm>
            <a:off x="5943600" y="3733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" name="Cube 90"/>
          <p:cNvSpPr/>
          <p:nvPr/>
        </p:nvSpPr>
        <p:spPr>
          <a:xfrm>
            <a:off x="6477000" y="3733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" name="Cube 91"/>
          <p:cNvSpPr/>
          <p:nvPr/>
        </p:nvSpPr>
        <p:spPr>
          <a:xfrm>
            <a:off x="7010400" y="3733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6200" y="2819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Assign points to centroids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7696200" y="369352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partial sums</a:t>
            </a:r>
            <a:endParaRPr lang="en-US" dirty="0"/>
          </a:p>
        </p:txBody>
      </p:sp>
      <p:cxnSp>
        <p:nvCxnSpPr>
          <p:cNvPr id="95" name="Straight Arrow Connector 94"/>
          <p:cNvCxnSpPr>
            <a:stCxn id="80" idx="2"/>
            <a:endCxn id="81" idx="0"/>
          </p:cNvCxnSpPr>
          <p:nvPr/>
        </p:nvCxnSpPr>
        <p:spPr>
          <a:xfrm>
            <a:off x="6743700" y="19050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1" idx="2"/>
            <a:endCxn id="87" idx="0"/>
          </p:cNvCxnSpPr>
          <p:nvPr/>
        </p:nvCxnSpPr>
        <p:spPr>
          <a:xfrm flipH="1">
            <a:off x="6324600" y="2590800"/>
            <a:ext cx="4191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1" idx="2"/>
            <a:endCxn id="88" idx="0"/>
          </p:cNvCxnSpPr>
          <p:nvPr/>
        </p:nvCxnSpPr>
        <p:spPr>
          <a:xfrm>
            <a:off x="6743700" y="2590800"/>
            <a:ext cx="1143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1" idx="2"/>
            <a:endCxn id="89" idx="0"/>
          </p:cNvCxnSpPr>
          <p:nvPr/>
        </p:nvCxnSpPr>
        <p:spPr>
          <a:xfrm>
            <a:off x="6743700" y="2590800"/>
            <a:ext cx="6477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90" idx="3"/>
            <a:endCxn id="82" idx="0"/>
          </p:cNvCxnSpPr>
          <p:nvPr/>
        </p:nvCxnSpPr>
        <p:spPr>
          <a:xfrm>
            <a:off x="6172200" y="4343400"/>
            <a:ext cx="5715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91" idx="3"/>
            <a:endCxn id="82" idx="0"/>
          </p:cNvCxnSpPr>
          <p:nvPr/>
        </p:nvCxnSpPr>
        <p:spPr>
          <a:xfrm>
            <a:off x="6705600" y="4343400"/>
            <a:ext cx="381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92" idx="3"/>
            <a:endCxn id="82" idx="0"/>
          </p:cNvCxnSpPr>
          <p:nvPr/>
        </p:nvCxnSpPr>
        <p:spPr>
          <a:xfrm flipH="1">
            <a:off x="6743700" y="4343400"/>
            <a:ext cx="4953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82" idx="2"/>
            <a:endCxn id="83" idx="0"/>
          </p:cNvCxnSpPr>
          <p:nvPr/>
        </p:nvCxnSpPr>
        <p:spPr>
          <a:xfrm>
            <a:off x="6743700" y="5257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2615326" y="4016690"/>
            <a:ext cx="889874" cy="5553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 flipV="1">
            <a:off x="609600" y="3427439"/>
            <a:ext cx="808035" cy="122076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lowchart: Document 102"/>
          <p:cNvSpPr/>
          <p:nvPr/>
        </p:nvSpPr>
        <p:spPr>
          <a:xfrm>
            <a:off x="2030087" y="2648006"/>
            <a:ext cx="335282" cy="275026"/>
          </a:xfrm>
          <a:prstGeom prst="flowChartDocumen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Document 104"/>
          <p:cNvSpPr/>
          <p:nvPr/>
        </p:nvSpPr>
        <p:spPr>
          <a:xfrm>
            <a:off x="2030087" y="3289926"/>
            <a:ext cx="335282" cy="275026"/>
          </a:xfrm>
          <a:prstGeom prst="flowChartDocumen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029434" y="3077768"/>
            <a:ext cx="189532" cy="163390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Isosceles Triangle 106"/>
          <p:cNvSpPr/>
          <p:nvPr/>
        </p:nvSpPr>
        <p:spPr>
          <a:xfrm>
            <a:off x="3029434" y="3580178"/>
            <a:ext cx="189532" cy="163390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54 0 L 0.09792 0.05857 " pathEditMode="relative" ptsTypes="AAA">
                                      <p:cBhvr>
                                        <p:cTn id="6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5296 0 L 0.10105 0.03704 " pathEditMode="relative" ptsTypes="AAA">
                                      <p:cBhvr>
                                        <p:cTn id="6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702 -0.00787 " pathEditMode="relative" ptsTypes="AA">
                                      <p:cBhvr>
                                        <p:cTn id="1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598 -0.08264 " pathEditMode="relative" ptsTypes="AA">
                                      <p:cBhvr>
                                        <p:cTn id="12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80" grpId="0" animBg="1"/>
      <p:bldP spid="81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  <p:bldP spid="94" grpId="0"/>
      <p:bldP spid="103" grpId="0" animBg="1"/>
      <p:bldP spid="103" grpId="1" animBg="1"/>
      <p:bldP spid="103" grpId="2" animBg="1"/>
      <p:bldP spid="105" grpId="0" animBg="1"/>
      <p:bldP spid="105" grpId="1" animBg="1"/>
      <p:bldP spid="105" grpId="2" animBg="1"/>
      <p:bldP spid="6" grpId="0" animBg="1"/>
      <p:bldP spid="6" grpId="1" animBg="1"/>
      <p:bldP spid="107" grpId="0" animBg="1"/>
      <p:bldP spid="10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b="1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dirty="0"/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15843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locality</a:t>
            </a:r>
            <a:endParaRPr lang="en-US" dirty="0"/>
          </a:p>
        </p:txBody>
      </p:sp>
      <p:sp>
        <p:nvSpPr>
          <p:cNvPr id="149" name="AutoShape 147"/>
          <p:cNvSpPr>
            <a:spLocks/>
          </p:cNvSpPr>
          <p:nvPr/>
        </p:nvSpPr>
        <p:spPr bwMode="auto">
          <a:xfrm>
            <a:off x="3767959" y="5147733"/>
            <a:ext cx="5439358" cy="1517275"/>
          </a:xfrm>
          <a:prstGeom prst="roundRect">
            <a:avLst>
              <a:gd name="adj" fmla="val 1014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sz="2400" dirty="0"/>
              <a:t>Multiple-queue pattern unlocks data locality</a:t>
            </a:r>
          </a:p>
          <a:p>
            <a:r>
              <a:rPr lang="en-US" sz="2400" dirty="0"/>
              <a:t>Tradeoff: Complicates fault tolerance</a:t>
            </a:r>
            <a:endParaRPr lang="en-US" dirty="0"/>
          </a:p>
        </p:txBody>
      </p:sp>
      <p:sp>
        <p:nvSpPr>
          <p:cNvPr id="151" name="Cube 150"/>
          <p:cNvSpPr/>
          <p:nvPr/>
        </p:nvSpPr>
        <p:spPr>
          <a:xfrm>
            <a:off x="914400" y="2251602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3505200" y="1832502"/>
            <a:ext cx="2133600" cy="1600200"/>
            <a:chOff x="3726000" y="2324100"/>
            <a:chExt cx="2133600" cy="1600200"/>
          </a:xfrm>
        </p:grpSpPr>
        <p:sp>
          <p:nvSpPr>
            <p:cNvPr id="153" name="Cube 152"/>
            <p:cNvSpPr/>
            <p:nvPr/>
          </p:nvSpPr>
          <p:spPr>
            <a:xfrm>
              <a:off x="41832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4" name="Cube 153"/>
            <p:cNvSpPr/>
            <p:nvPr/>
          </p:nvSpPr>
          <p:spPr>
            <a:xfrm>
              <a:off x="47166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5" name="Cube 154"/>
            <p:cNvSpPr/>
            <p:nvPr/>
          </p:nvSpPr>
          <p:spPr>
            <a:xfrm>
              <a:off x="39546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6" name="Cube 155"/>
            <p:cNvSpPr/>
            <p:nvPr/>
          </p:nvSpPr>
          <p:spPr>
            <a:xfrm>
              <a:off x="44880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" name="Cube 156"/>
            <p:cNvSpPr/>
            <p:nvPr/>
          </p:nvSpPr>
          <p:spPr>
            <a:xfrm>
              <a:off x="37260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Cube 157"/>
            <p:cNvSpPr/>
            <p:nvPr/>
          </p:nvSpPr>
          <p:spPr>
            <a:xfrm>
              <a:off x="42594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9" name="Cube 158"/>
            <p:cNvSpPr/>
            <p:nvPr/>
          </p:nvSpPr>
          <p:spPr>
            <a:xfrm>
              <a:off x="5250000" y="28575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0" name="Cube 159"/>
            <p:cNvSpPr/>
            <p:nvPr/>
          </p:nvSpPr>
          <p:spPr>
            <a:xfrm>
              <a:off x="5021400" y="3086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Cube 160"/>
            <p:cNvSpPr/>
            <p:nvPr/>
          </p:nvSpPr>
          <p:spPr>
            <a:xfrm>
              <a:off x="47928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2" name="Cube 161"/>
            <p:cNvSpPr/>
            <p:nvPr/>
          </p:nvSpPr>
          <p:spPr>
            <a:xfrm>
              <a:off x="41832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3" name="Cube 162"/>
            <p:cNvSpPr/>
            <p:nvPr/>
          </p:nvSpPr>
          <p:spPr>
            <a:xfrm>
              <a:off x="47166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Cube 163"/>
            <p:cNvSpPr/>
            <p:nvPr/>
          </p:nvSpPr>
          <p:spPr>
            <a:xfrm>
              <a:off x="39546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Cube 164"/>
            <p:cNvSpPr/>
            <p:nvPr/>
          </p:nvSpPr>
          <p:spPr>
            <a:xfrm>
              <a:off x="44880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Cube 165"/>
            <p:cNvSpPr/>
            <p:nvPr/>
          </p:nvSpPr>
          <p:spPr>
            <a:xfrm>
              <a:off x="37260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Cube 166"/>
            <p:cNvSpPr/>
            <p:nvPr/>
          </p:nvSpPr>
          <p:spPr>
            <a:xfrm>
              <a:off x="42594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8" name="Cube 167"/>
            <p:cNvSpPr/>
            <p:nvPr/>
          </p:nvSpPr>
          <p:spPr>
            <a:xfrm>
              <a:off x="5250000" y="23241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9" name="Cube 168"/>
            <p:cNvSpPr/>
            <p:nvPr/>
          </p:nvSpPr>
          <p:spPr>
            <a:xfrm>
              <a:off x="5021400" y="2552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0" name="Cube 169"/>
            <p:cNvSpPr/>
            <p:nvPr/>
          </p:nvSpPr>
          <p:spPr>
            <a:xfrm>
              <a:off x="47928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2027235" y="4080402"/>
            <a:ext cx="1447800" cy="1295400"/>
            <a:chOff x="3619500" y="3962400"/>
            <a:chExt cx="1447800" cy="1295400"/>
          </a:xfrm>
        </p:grpSpPr>
        <p:sp>
          <p:nvSpPr>
            <p:cNvPr id="172" name="Flowchart: Magnetic Disk 171"/>
            <p:cNvSpPr/>
            <p:nvPr/>
          </p:nvSpPr>
          <p:spPr>
            <a:xfrm>
              <a:off x="3619500" y="3962400"/>
              <a:ext cx="1447800" cy="1295400"/>
            </a:xfrm>
            <a:prstGeom prst="flowChartMagneticDisk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>
                <a:solidFill>
                  <a:schemeClr val="tx1"/>
                </a:solidFill>
              </a:endParaRPr>
            </a:p>
          </p:txBody>
        </p:sp>
        <p:grpSp>
          <p:nvGrpSpPr>
            <p:cNvPr id="173" name="Group 172"/>
            <p:cNvGrpSpPr/>
            <p:nvPr/>
          </p:nvGrpSpPr>
          <p:grpSpPr>
            <a:xfrm>
              <a:off x="4045688" y="4562372"/>
              <a:ext cx="609600" cy="501226"/>
              <a:chOff x="3048000" y="1905000"/>
              <a:chExt cx="3429000" cy="2819400"/>
            </a:xfrm>
          </p:grpSpPr>
          <p:sp>
            <p:nvSpPr>
              <p:cNvPr id="174" name="Rectangle 173"/>
              <p:cNvSpPr/>
              <p:nvPr/>
            </p:nvSpPr>
            <p:spPr>
              <a:xfrm>
                <a:off x="3048000" y="1905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3124200" y="2286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3581400" y="20574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3429000" y="2590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114800" y="2362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3581400" y="3124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267200" y="26670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3048000" y="2971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038600" y="33528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3352800" y="3505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3886200" y="38862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419600" y="21336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24400" y="2057400"/>
                <a:ext cx="76200" cy="76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4572000" y="4343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724400" y="4038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876800" y="3581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5105400" y="2895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5715000" y="2133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5410200" y="26670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5334000" y="3276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5105400" y="39624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5181600" y="44958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5562600" y="38100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5943600" y="29718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6096000" y="3276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6400800" y="40386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5867400" y="4648200"/>
                <a:ext cx="76200" cy="762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201" name="Isosceles Triangle 200"/>
              <p:cNvSpPr/>
              <p:nvPr/>
            </p:nvSpPr>
            <p:spPr>
              <a:xfrm>
                <a:off x="5448300" y="3581400"/>
                <a:ext cx="190500" cy="164224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202" name="Isosceles Triangle 201"/>
              <p:cNvSpPr/>
              <p:nvPr/>
            </p:nvSpPr>
            <p:spPr>
              <a:xfrm>
                <a:off x="3733800" y="2705100"/>
                <a:ext cx="190500" cy="16422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</p:grpSp>
      <p:grpSp>
        <p:nvGrpSpPr>
          <p:cNvPr id="203" name="Group 202"/>
          <p:cNvGrpSpPr/>
          <p:nvPr/>
        </p:nvGrpSpPr>
        <p:grpSpPr>
          <a:xfrm>
            <a:off x="1707441" y="2103421"/>
            <a:ext cx="1600337" cy="1027139"/>
            <a:chOff x="1138092" y="2590800"/>
            <a:chExt cx="1600337" cy="1027139"/>
          </a:xfrm>
        </p:grpSpPr>
        <p:grpSp>
          <p:nvGrpSpPr>
            <p:cNvPr id="204" name="Group 203"/>
            <p:cNvGrpSpPr/>
            <p:nvPr/>
          </p:nvGrpSpPr>
          <p:grpSpPr>
            <a:xfrm>
              <a:off x="1138092" y="2590800"/>
              <a:ext cx="1600337" cy="381000"/>
              <a:chOff x="2133600" y="2630461"/>
              <a:chExt cx="2971800" cy="381000"/>
            </a:xfrm>
          </p:grpSpPr>
          <p:sp>
            <p:nvSpPr>
              <p:cNvPr id="208" name="Rectangle 207"/>
              <p:cNvSpPr/>
              <p:nvPr/>
            </p:nvSpPr>
            <p:spPr>
              <a:xfrm>
                <a:off x="2133600" y="2630461"/>
                <a:ext cx="2971800" cy="381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9" name="Chevron 208"/>
              <p:cNvSpPr/>
              <p:nvPr/>
            </p:nvSpPr>
            <p:spPr>
              <a:xfrm>
                <a:off x="4648200" y="2630461"/>
                <a:ext cx="457200" cy="381000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5" name="Rectangle 204"/>
            <p:cNvSpPr/>
            <p:nvPr/>
          </p:nvSpPr>
          <p:spPr>
            <a:xfrm>
              <a:off x="1138092" y="323693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6" name="Chevron 205"/>
            <p:cNvSpPr/>
            <p:nvPr/>
          </p:nvSpPr>
          <p:spPr>
            <a:xfrm>
              <a:off x="2492223" y="323693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TextBox 206"/>
                <p:cNvSpPr txBox="1"/>
                <p:nvPr/>
              </p:nvSpPr>
              <p:spPr>
                <a:xfrm>
                  <a:off x="1683561" y="2932139"/>
                  <a:ext cx="48483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⋮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3561" y="2932139"/>
                  <a:ext cx="48483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10" name="Straight Arrow Connector 209"/>
          <p:cNvCxnSpPr/>
          <p:nvPr/>
        </p:nvCxnSpPr>
        <p:spPr>
          <a:xfrm flipV="1">
            <a:off x="3224926" y="3525092"/>
            <a:ext cx="889874" cy="5553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flipH="1" flipV="1">
            <a:off x="1219200" y="2935841"/>
            <a:ext cx="808035" cy="122076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4" name="Group 213"/>
          <p:cNvGrpSpPr/>
          <p:nvPr/>
        </p:nvGrpSpPr>
        <p:grpSpPr>
          <a:xfrm>
            <a:off x="1707440" y="2404002"/>
            <a:ext cx="1600337" cy="381000"/>
            <a:chOff x="1707440" y="2404002"/>
            <a:chExt cx="1600337" cy="381000"/>
          </a:xfrm>
        </p:grpSpPr>
        <p:sp>
          <p:nvSpPr>
            <p:cNvPr id="212" name="Rectangle 211"/>
            <p:cNvSpPr/>
            <p:nvPr/>
          </p:nvSpPr>
          <p:spPr>
            <a:xfrm>
              <a:off x="1707440" y="2404002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3" name="Chevron 212"/>
            <p:cNvSpPr/>
            <p:nvPr/>
          </p:nvSpPr>
          <p:spPr>
            <a:xfrm>
              <a:off x="3061571" y="2404002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15" name="AutoShape 137"/>
          <p:cNvSpPr>
            <a:spLocks/>
          </p:cNvSpPr>
          <p:nvPr/>
        </p:nvSpPr>
        <p:spPr bwMode="auto">
          <a:xfrm>
            <a:off x="3435350" y="1687523"/>
            <a:ext cx="2279650" cy="1837570"/>
          </a:xfrm>
          <a:prstGeom prst="roundRect">
            <a:avLst>
              <a:gd name="adj" fmla="val 0"/>
            </a:avLst>
          </a:prstGeom>
          <a:noFill/>
          <a:ln w="50800" cap="flat" cmpd="sng">
            <a:solidFill>
              <a:srgbClr val="000000"/>
            </a:solidFill>
            <a:prstDash val="lgDash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67959" y="3794515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Single-queue pattern is naturally fault-tolerant</a:t>
            </a:r>
          </a:p>
          <a:p>
            <a:r>
              <a:rPr lang="en-US" sz="2400" dirty="0" smtClean="0"/>
              <a:t>Problem: Not suitable for iterative computation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909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b="1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dirty="0"/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33545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/>
          <p:cNvCxnSpPr/>
          <p:nvPr/>
        </p:nvCxnSpPr>
        <p:spPr>
          <a:xfrm>
            <a:off x="30480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5908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0574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Handling failure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1524000" y="14478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Initialize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1524000" y="21336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Partition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524000" y="48006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Recalculate centroids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/>
        </p:nvSpPr>
        <p:spPr>
          <a:xfrm>
            <a:off x="1524000" y="5486400"/>
            <a:ext cx="1905000" cy="805416"/>
          </a:xfrm>
          <a:prstGeom prst="flowChartDecision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Points moved?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Elbow Connector 8"/>
          <p:cNvCxnSpPr>
            <a:stCxn id="8" idx="2"/>
          </p:cNvCxnSpPr>
          <p:nvPr/>
        </p:nvCxnSpPr>
        <p:spPr>
          <a:xfrm rot="5400000" flipH="1">
            <a:off x="-136008" y="3679308"/>
            <a:ext cx="3891516" cy="1333500"/>
          </a:xfrm>
          <a:prstGeom prst="bentConnector3">
            <a:avLst>
              <a:gd name="adj1" fmla="val -5874"/>
            </a:avLst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6" idx="1"/>
          </p:cNvCxnSpPr>
          <p:nvPr/>
        </p:nvCxnSpPr>
        <p:spPr>
          <a:xfrm>
            <a:off x="1143000" y="24003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be 14"/>
          <p:cNvSpPr/>
          <p:nvPr/>
        </p:nvSpPr>
        <p:spPr>
          <a:xfrm>
            <a:off x="16764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ube 15"/>
          <p:cNvSpPr/>
          <p:nvPr/>
        </p:nvSpPr>
        <p:spPr>
          <a:xfrm>
            <a:off x="22098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be 16"/>
          <p:cNvSpPr/>
          <p:nvPr/>
        </p:nvSpPr>
        <p:spPr>
          <a:xfrm>
            <a:off x="27432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be 22"/>
          <p:cNvSpPr/>
          <p:nvPr/>
        </p:nvSpPr>
        <p:spPr>
          <a:xfrm>
            <a:off x="16764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Cube 23"/>
          <p:cNvSpPr/>
          <p:nvPr/>
        </p:nvSpPr>
        <p:spPr>
          <a:xfrm>
            <a:off x="22098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be 24"/>
          <p:cNvSpPr/>
          <p:nvPr/>
        </p:nvSpPr>
        <p:spPr>
          <a:xfrm>
            <a:off x="27432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576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Assign points to centroids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657600" y="376972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partial sums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5" idx="2"/>
            <a:endCxn id="6" idx="0"/>
          </p:cNvCxnSpPr>
          <p:nvPr/>
        </p:nvCxnSpPr>
        <p:spPr>
          <a:xfrm>
            <a:off x="2476500" y="1981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5" idx="0"/>
          </p:cNvCxnSpPr>
          <p:nvPr/>
        </p:nvCxnSpPr>
        <p:spPr>
          <a:xfrm flipH="1">
            <a:off x="2057400" y="2667000"/>
            <a:ext cx="4191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6" idx="0"/>
          </p:cNvCxnSpPr>
          <p:nvPr/>
        </p:nvCxnSpPr>
        <p:spPr>
          <a:xfrm>
            <a:off x="2476500" y="2667000"/>
            <a:ext cx="1143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6" idx="2"/>
            <a:endCxn id="17" idx="0"/>
          </p:cNvCxnSpPr>
          <p:nvPr/>
        </p:nvCxnSpPr>
        <p:spPr>
          <a:xfrm>
            <a:off x="2476500" y="2667000"/>
            <a:ext cx="6477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3" idx="3"/>
            <a:endCxn id="7" idx="0"/>
          </p:cNvCxnSpPr>
          <p:nvPr/>
        </p:nvCxnSpPr>
        <p:spPr>
          <a:xfrm>
            <a:off x="1905000" y="4419600"/>
            <a:ext cx="5715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4" idx="3"/>
            <a:endCxn id="7" idx="0"/>
          </p:cNvCxnSpPr>
          <p:nvPr/>
        </p:nvCxnSpPr>
        <p:spPr>
          <a:xfrm>
            <a:off x="2438400" y="4419600"/>
            <a:ext cx="381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5" idx="3"/>
            <a:endCxn id="7" idx="0"/>
          </p:cNvCxnSpPr>
          <p:nvPr/>
        </p:nvCxnSpPr>
        <p:spPr>
          <a:xfrm flipH="1">
            <a:off x="2476500" y="4419600"/>
            <a:ext cx="4953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2"/>
            <a:endCxn id="8" idx="0"/>
          </p:cNvCxnSpPr>
          <p:nvPr/>
        </p:nvCxnSpPr>
        <p:spPr>
          <a:xfrm>
            <a:off x="2476500" y="53340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&quot;No&quot; Symbol 1"/>
          <p:cNvSpPr/>
          <p:nvPr/>
        </p:nvSpPr>
        <p:spPr>
          <a:xfrm>
            <a:off x="1723682" y="4004930"/>
            <a:ext cx="362635" cy="362635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441605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Stall?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39316" y="4456577"/>
                <a:ext cx="2590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2400" b="1" dirty="0" smtClean="0"/>
                  <a:t> Buddy system</a:t>
                </a:r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316" y="4456577"/>
                <a:ext cx="2590800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&quot;No&quot; Symbol 34"/>
          <p:cNvSpPr/>
          <p:nvPr/>
        </p:nvSpPr>
        <p:spPr>
          <a:xfrm>
            <a:off x="2027021" y="4456577"/>
            <a:ext cx="239929" cy="239929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19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1" grpId="0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Buddy system</a:t>
            </a:r>
            <a:endParaRPr lang="en-US" dirty="0"/>
          </a:p>
        </p:txBody>
      </p:sp>
      <p:sp>
        <p:nvSpPr>
          <p:cNvPr id="104" name="AutoShape 35"/>
          <p:cNvSpPr>
            <a:spLocks/>
          </p:cNvSpPr>
          <p:nvPr/>
        </p:nvSpPr>
        <p:spPr bwMode="auto">
          <a:xfrm>
            <a:off x="2057400" y="4404803"/>
            <a:ext cx="5736856" cy="1538796"/>
          </a:xfrm>
          <a:prstGeom prst="roundRect">
            <a:avLst>
              <a:gd name="adj" fmla="val 1049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sz="2400" dirty="0"/>
              <a:t>Buddy system provides distributed fault detection and recovery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260149" y="1804753"/>
            <a:ext cx="2417420" cy="575527"/>
            <a:chOff x="1097841" y="2595019"/>
            <a:chExt cx="1600337" cy="381000"/>
          </a:xfrm>
        </p:grpSpPr>
        <p:sp>
          <p:nvSpPr>
            <p:cNvPr id="107" name="Rectangle 106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8" name="Chevron 107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01179" y="1524000"/>
            <a:ext cx="920843" cy="2532320"/>
            <a:chOff x="2895600" y="2247900"/>
            <a:chExt cx="609600" cy="1676400"/>
          </a:xfrm>
        </p:grpSpPr>
        <p:sp>
          <p:nvSpPr>
            <p:cNvPr id="109" name="Cube 108"/>
            <p:cNvSpPr/>
            <p:nvPr/>
          </p:nvSpPr>
          <p:spPr>
            <a:xfrm>
              <a:off x="28956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" name="Cube 110"/>
            <p:cNvSpPr/>
            <p:nvPr/>
          </p:nvSpPr>
          <p:spPr>
            <a:xfrm>
              <a:off x="28956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0" name="Cube 109"/>
            <p:cNvSpPr/>
            <p:nvPr/>
          </p:nvSpPr>
          <p:spPr>
            <a:xfrm>
              <a:off x="2895600" y="22479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2260148" y="2610491"/>
            <a:ext cx="2417420" cy="575527"/>
            <a:chOff x="1097841" y="2595019"/>
            <a:chExt cx="1600337" cy="381000"/>
          </a:xfrm>
        </p:grpSpPr>
        <p:sp>
          <p:nvSpPr>
            <p:cNvPr id="113" name="Rectangle 112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4" name="Chevron 113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260146" y="3416867"/>
            <a:ext cx="2417420" cy="575527"/>
            <a:chOff x="1097841" y="2595019"/>
            <a:chExt cx="1600337" cy="381000"/>
          </a:xfrm>
        </p:grpSpPr>
        <p:sp>
          <p:nvSpPr>
            <p:cNvPr id="116" name="Rectangle 115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" name="Chevron 116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6" name="Straight Arrow Connector 35"/>
          <p:cNvCxnSpPr>
            <a:stCxn id="110" idx="2"/>
            <a:endCxn id="107" idx="3"/>
          </p:cNvCxnSpPr>
          <p:nvPr/>
        </p:nvCxnSpPr>
        <p:spPr>
          <a:xfrm flipH="1" flipV="1">
            <a:off x="4677569" y="2092517"/>
            <a:ext cx="1323609" cy="70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1" idx="2"/>
            <a:endCxn id="113" idx="3"/>
          </p:cNvCxnSpPr>
          <p:nvPr/>
        </p:nvCxnSpPr>
        <p:spPr>
          <a:xfrm flipH="1" flipV="1">
            <a:off x="4677568" y="2898255"/>
            <a:ext cx="1323611" cy="70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2"/>
            <a:endCxn id="116" idx="3"/>
          </p:cNvCxnSpPr>
          <p:nvPr/>
        </p:nvCxnSpPr>
        <p:spPr>
          <a:xfrm flipH="1" flipV="1">
            <a:off x="4677566" y="3704631"/>
            <a:ext cx="1323612" cy="637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10" idx="2"/>
            <a:endCxn id="113" idx="3"/>
          </p:cNvCxnSpPr>
          <p:nvPr/>
        </p:nvCxnSpPr>
        <p:spPr>
          <a:xfrm flipH="1">
            <a:off x="4677568" y="2099527"/>
            <a:ext cx="1323611" cy="798728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10" idx="2"/>
            <a:endCxn id="116" idx="3"/>
          </p:cNvCxnSpPr>
          <p:nvPr/>
        </p:nvCxnSpPr>
        <p:spPr>
          <a:xfrm flipH="1">
            <a:off x="4677566" y="2099527"/>
            <a:ext cx="1323612" cy="1605103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11" idx="2"/>
            <a:endCxn id="117" idx="3"/>
          </p:cNvCxnSpPr>
          <p:nvPr/>
        </p:nvCxnSpPr>
        <p:spPr>
          <a:xfrm flipH="1">
            <a:off x="4677566" y="2905265"/>
            <a:ext cx="1323612" cy="799365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09" idx="2"/>
            <a:endCxn id="113" idx="3"/>
          </p:cNvCxnSpPr>
          <p:nvPr/>
        </p:nvCxnSpPr>
        <p:spPr>
          <a:xfrm flipH="1" flipV="1">
            <a:off x="4677568" y="2898255"/>
            <a:ext cx="1323611" cy="81274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09" idx="2"/>
            <a:endCxn id="107" idx="3"/>
          </p:cNvCxnSpPr>
          <p:nvPr/>
        </p:nvCxnSpPr>
        <p:spPr>
          <a:xfrm flipH="1" flipV="1">
            <a:off x="4677569" y="2092517"/>
            <a:ext cx="1323609" cy="1618487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11" idx="2"/>
            <a:endCxn id="107" idx="3"/>
          </p:cNvCxnSpPr>
          <p:nvPr/>
        </p:nvCxnSpPr>
        <p:spPr>
          <a:xfrm flipH="1" flipV="1">
            <a:off x="4677569" y="2092517"/>
            <a:ext cx="1323609" cy="81274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&quot;No&quot; Symbol 134"/>
          <p:cNvSpPr/>
          <p:nvPr/>
        </p:nvSpPr>
        <p:spPr>
          <a:xfrm>
            <a:off x="6077635" y="1816635"/>
            <a:ext cx="551766" cy="551762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Flowchart: Document 137"/>
          <p:cNvSpPr/>
          <p:nvPr/>
        </p:nvSpPr>
        <p:spPr>
          <a:xfrm>
            <a:off x="3810000" y="1905000"/>
            <a:ext cx="457200" cy="375034"/>
          </a:xfrm>
          <a:prstGeom prst="flowChartDocumen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lowchart: Document 138"/>
          <p:cNvSpPr/>
          <p:nvPr/>
        </p:nvSpPr>
        <p:spPr>
          <a:xfrm>
            <a:off x="3200400" y="1904999"/>
            <a:ext cx="457200" cy="375034"/>
          </a:xfrm>
          <a:prstGeom prst="flowChartDocumen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lowchart: Document 139"/>
          <p:cNvSpPr/>
          <p:nvPr/>
        </p:nvSpPr>
        <p:spPr>
          <a:xfrm>
            <a:off x="2590800" y="1904999"/>
            <a:ext cx="457200" cy="375034"/>
          </a:xfrm>
          <a:prstGeom prst="flowChartDocumen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979 0 L 0.21233 0.23855 " pathEditMode="relative" ptsTypes="AAA">
                                      <p:cBhvr>
                                        <p:cTn id="4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823 0.00023 " pathEditMode="relative" ptsTypes="AA">
                                      <p:cBhvr>
                                        <p:cTn id="5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823 0.00023 " pathEditMode="relative" ptsTypes="AA">
                                      <p:cBhvr>
                                        <p:cTn id="5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8" grpId="0" animBg="1"/>
      <p:bldP spid="138" grpId="1" animBg="1"/>
      <p:bldP spid="138" grpId="2" animBg="1"/>
      <p:bldP spid="139" grpId="0" animBg="1"/>
      <p:bldP spid="139" grpId="1" animBg="1"/>
      <p:bldP spid="140" grpId="0" animBg="1"/>
      <p:bldP spid="14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Buddy system</a:t>
            </a:r>
            <a:endParaRPr lang="en-US" dirty="0"/>
          </a:p>
        </p:txBody>
      </p:sp>
      <p:sp>
        <p:nvSpPr>
          <p:cNvPr id="104" name="AutoShape 35"/>
          <p:cNvSpPr>
            <a:spLocks/>
          </p:cNvSpPr>
          <p:nvPr/>
        </p:nvSpPr>
        <p:spPr bwMode="auto">
          <a:xfrm>
            <a:off x="2057400" y="4404803"/>
            <a:ext cx="5736856" cy="1538796"/>
          </a:xfrm>
          <a:prstGeom prst="roundRect">
            <a:avLst>
              <a:gd name="adj" fmla="val 1049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2400" dirty="0"/>
              <a:t>Spreading buddies across Azure fault domains provides increased resilience to simultaneous failure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260149" y="1804753"/>
            <a:ext cx="2417420" cy="575527"/>
            <a:chOff x="1097841" y="2595019"/>
            <a:chExt cx="1600337" cy="381000"/>
          </a:xfrm>
        </p:grpSpPr>
        <p:sp>
          <p:nvSpPr>
            <p:cNvPr id="107" name="Rectangle 106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8" name="Chevron 107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01179" y="1524000"/>
            <a:ext cx="920843" cy="2532320"/>
            <a:chOff x="2895600" y="2247900"/>
            <a:chExt cx="609600" cy="1676400"/>
          </a:xfrm>
        </p:grpSpPr>
        <p:sp>
          <p:nvSpPr>
            <p:cNvPr id="109" name="Cube 108"/>
            <p:cNvSpPr/>
            <p:nvPr/>
          </p:nvSpPr>
          <p:spPr>
            <a:xfrm>
              <a:off x="2895600" y="33147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" name="Cube 110"/>
            <p:cNvSpPr/>
            <p:nvPr/>
          </p:nvSpPr>
          <p:spPr>
            <a:xfrm>
              <a:off x="2895600" y="27813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0" name="Cube 109"/>
            <p:cNvSpPr/>
            <p:nvPr/>
          </p:nvSpPr>
          <p:spPr>
            <a:xfrm>
              <a:off x="2895600" y="2247900"/>
              <a:ext cx="609600" cy="609600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2260148" y="2610491"/>
            <a:ext cx="2417420" cy="575527"/>
            <a:chOff x="1097841" y="2595019"/>
            <a:chExt cx="1600337" cy="381000"/>
          </a:xfrm>
        </p:grpSpPr>
        <p:sp>
          <p:nvSpPr>
            <p:cNvPr id="113" name="Rectangle 112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4" name="Chevron 113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2260146" y="3416867"/>
            <a:ext cx="2417420" cy="575527"/>
            <a:chOff x="1097841" y="2595019"/>
            <a:chExt cx="1600337" cy="381000"/>
          </a:xfrm>
        </p:grpSpPr>
        <p:sp>
          <p:nvSpPr>
            <p:cNvPr id="116" name="Rectangle 115"/>
            <p:cNvSpPr/>
            <p:nvPr/>
          </p:nvSpPr>
          <p:spPr>
            <a:xfrm>
              <a:off x="1097841" y="2595019"/>
              <a:ext cx="1600337" cy="381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7" name="Chevron 116"/>
            <p:cNvSpPr/>
            <p:nvPr/>
          </p:nvSpPr>
          <p:spPr>
            <a:xfrm>
              <a:off x="2451972" y="2595019"/>
              <a:ext cx="246206" cy="381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6" name="Straight Arrow Connector 35"/>
          <p:cNvCxnSpPr>
            <a:stCxn id="110" idx="2"/>
            <a:endCxn id="107" idx="3"/>
          </p:cNvCxnSpPr>
          <p:nvPr/>
        </p:nvCxnSpPr>
        <p:spPr>
          <a:xfrm flipH="1" flipV="1">
            <a:off x="4677569" y="2092517"/>
            <a:ext cx="1323609" cy="70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11" idx="2"/>
            <a:endCxn id="113" idx="3"/>
          </p:cNvCxnSpPr>
          <p:nvPr/>
        </p:nvCxnSpPr>
        <p:spPr>
          <a:xfrm flipH="1" flipV="1">
            <a:off x="4677568" y="2898255"/>
            <a:ext cx="1323611" cy="70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2"/>
            <a:endCxn id="116" idx="3"/>
          </p:cNvCxnSpPr>
          <p:nvPr/>
        </p:nvCxnSpPr>
        <p:spPr>
          <a:xfrm flipH="1" flipV="1">
            <a:off x="4677566" y="3704631"/>
            <a:ext cx="1323612" cy="637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10" idx="2"/>
            <a:endCxn id="113" idx="3"/>
          </p:cNvCxnSpPr>
          <p:nvPr/>
        </p:nvCxnSpPr>
        <p:spPr>
          <a:xfrm flipH="1">
            <a:off x="4677568" y="2099527"/>
            <a:ext cx="1323611" cy="798728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10" idx="2"/>
            <a:endCxn id="116" idx="3"/>
          </p:cNvCxnSpPr>
          <p:nvPr/>
        </p:nvCxnSpPr>
        <p:spPr>
          <a:xfrm flipH="1">
            <a:off x="4677566" y="2099527"/>
            <a:ext cx="1323612" cy="1605103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11" idx="2"/>
            <a:endCxn id="117" idx="3"/>
          </p:cNvCxnSpPr>
          <p:nvPr/>
        </p:nvCxnSpPr>
        <p:spPr>
          <a:xfrm flipH="1">
            <a:off x="4677566" y="2905265"/>
            <a:ext cx="1323612" cy="799365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09" idx="2"/>
            <a:endCxn id="113" idx="3"/>
          </p:cNvCxnSpPr>
          <p:nvPr/>
        </p:nvCxnSpPr>
        <p:spPr>
          <a:xfrm flipH="1" flipV="1">
            <a:off x="4677568" y="2898255"/>
            <a:ext cx="1323611" cy="81274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09" idx="2"/>
            <a:endCxn id="107" idx="3"/>
          </p:cNvCxnSpPr>
          <p:nvPr/>
        </p:nvCxnSpPr>
        <p:spPr>
          <a:xfrm flipH="1" flipV="1">
            <a:off x="4677569" y="2092517"/>
            <a:ext cx="1323609" cy="1618487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11" idx="2"/>
            <a:endCxn id="107" idx="3"/>
          </p:cNvCxnSpPr>
          <p:nvPr/>
        </p:nvCxnSpPr>
        <p:spPr>
          <a:xfrm flipH="1" flipV="1">
            <a:off x="4677569" y="2092517"/>
            <a:ext cx="1323609" cy="81274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36"/>
          <p:cNvSpPr>
            <a:spLocks/>
          </p:cNvSpPr>
          <p:nvPr/>
        </p:nvSpPr>
        <p:spPr bwMode="auto">
          <a:xfrm>
            <a:off x="7119037" y="1755097"/>
            <a:ext cx="671513" cy="515938"/>
          </a:xfrm>
          <a:prstGeom prst="roundRect">
            <a:avLst>
              <a:gd name="adj" fmla="val 50000"/>
            </a:avLst>
          </a:prstGeom>
          <a:solidFill>
            <a:srgbClr val="E445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2400" b="1">
                <a:solidFill>
                  <a:srgbClr val="FFFFFF"/>
                </a:solidFill>
              </a:rPr>
              <a:t>1</a:t>
            </a:r>
            <a:endParaRPr lang="en-US"/>
          </a:p>
        </p:txBody>
      </p:sp>
      <p:sp>
        <p:nvSpPr>
          <p:cNvPr id="32" name="AutoShape 37"/>
          <p:cNvSpPr>
            <a:spLocks/>
          </p:cNvSpPr>
          <p:nvPr/>
        </p:nvSpPr>
        <p:spPr bwMode="auto">
          <a:xfrm>
            <a:off x="7117450" y="2517097"/>
            <a:ext cx="673100" cy="515938"/>
          </a:xfrm>
          <a:prstGeom prst="roundRect">
            <a:avLst>
              <a:gd name="adj" fmla="val 50000"/>
            </a:avLst>
          </a:prstGeom>
          <a:solidFill>
            <a:srgbClr val="E445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2400" b="1">
                <a:solidFill>
                  <a:srgbClr val="FFFFFF"/>
                </a:solidFill>
              </a:rPr>
              <a:t>2</a:t>
            </a:r>
            <a:endParaRPr lang="en-US"/>
          </a:p>
        </p:txBody>
      </p:sp>
      <p:sp>
        <p:nvSpPr>
          <p:cNvPr id="33" name="AutoShape 38"/>
          <p:cNvSpPr>
            <a:spLocks/>
          </p:cNvSpPr>
          <p:nvPr/>
        </p:nvSpPr>
        <p:spPr bwMode="auto">
          <a:xfrm>
            <a:off x="7117450" y="3275922"/>
            <a:ext cx="673100" cy="515938"/>
          </a:xfrm>
          <a:prstGeom prst="roundRect">
            <a:avLst>
              <a:gd name="adj" fmla="val 50000"/>
            </a:avLst>
          </a:prstGeom>
          <a:solidFill>
            <a:srgbClr val="E445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sz="2400" b="1">
                <a:solidFill>
                  <a:srgbClr val="FFFFFF"/>
                </a:solidFill>
              </a:rPr>
              <a:t>3</a:t>
            </a:r>
            <a:endParaRPr lang="en-US"/>
          </a:p>
        </p:txBody>
      </p:sp>
      <p:sp>
        <p:nvSpPr>
          <p:cNvPr id="35" name="AutoShape 39"/>
          <p:cNvSpPr>
            <a:spLocks/>
          </p:cNvSpPr>
          <p:nvPr/>
        </p:nvSpPr>
        <p:spPr bwMode="auto">
          <a:xfrm>
            <a:off x="6553200" y="700997"/>
            <a:ext cx="1981200" cy="1054100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sz="2400" dirty="0"/>
              <a:t>Fault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42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Buddy system</a:t>
            </a:r>
            <a:endParaRPr lang="en-US" dirty="0"/>
          </a:p>
        </p:txBody>
      </p:sp>
      <p:sp>
        <p:nvSpPr>
          <p:cNvPr id="104" name="AutoShape 35"/>
          <p:cNvSpPr>
            <a:spLocks/>
          </p:cNvSpPr>
          <p:nvPr/>
        </p:nvSpPr>
        <p:spPr bwMode="auto">
          <a:xfrm>
            <a:off x="2057400" y="4404803"/>
            <a:ext cx="5736856" cy="1538796"/>
          </a:xfrm>
          <a:prstGeom prst="roundRect">
            <a:avLst>
              <a:gd name="adj" fmla="val 1049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sz="2400" dirty="0"/>
              <a:t>Cascaded </a:t>
            </a:r>
            <a:r>
              <a:rPr lang="en-US" sz="2400" dirty="0" smtClean="0"/>
              <a:t>failure detection </a:t>
            </a:r>
            <a:r>
              <a:rPr lang="en-US" sz="2400" dirty="0"/>
              <a:t>reduces communication and improves </a:t>
            </a:r>
            <a:r>
              <a:rPr lang="en-US" sz="2400" dirty="0" smtClean="0"/>
              <a:t>resilience</a:t>
            </a:r>
            <a:endParaRPr lang="en-US" sz="24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2300778" y="2202761"/>
            <a:ext cx="1560512" cy="1483324"/>
            <a:chOff x="2286000" y="1676400"/>
            <a:chExt cx="1560512" cy="1483324"/>
          </a:xfrm>
        </p:grpSpPr>
        <p:sp>
          <p:nvSpPr>
            <p:cNvPr id="37" name="AutoShape 2"/>
            <p:cNvSpPr>
              <a:spLocks/>
            </p:cNvSpPr>
            <p:nvPr/>
          </p:nvSpPr>
          <p:spPr bwMode="auto">
            <a:xfrm>
              <a:off x="2286000" y="16764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9" name="AutoShape 2"/>
            <p:cNvSpPr>
              <a:spLocks/>
            </p:cNvSpPr>
            <p:nvPr/>
          </p:nvSpPr>
          <p:spPr bwMode="auto">
            <a:xfrm>
              <a:off x="3276600" y="16764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40" name="AutoShape 2"/>
            <p:cNvSpPr>
              <a:spLocks/>
            </p:cNvSpPr>
            <p:nvPr/>
          </p:nvSpPr>
          <p:spPr bwMode="auto">
            <a:xfrm>
              <a:off x="3276600" y="25908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41" name="AutoShape 2"/>
            <p:cNvSpPr>
              <a:spLocks/>
            </p:cNvSpPr>
            <p:nvPr/>
          </p:nvSpPr>
          <p:spPr bwMode="auto">
            <a:xfrm>
              <a:off x="2286000" y="25908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855912" y="1960862"/>
              <a:ext cx="420688" cy="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561556" y="2245324"/>
              <a:ext cx="0" cy="345476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2855912" y="2875262"/>
              <a:ext cx="420688" cy="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2570956" y="2245324"/>
              <a:ext cx="0" cy="345476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819400" y="2133600"/>
              <a:ext cx="523269" cy="523269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819400" y="2166634"/>
              <a:ext cx="533400" cy="53340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821680" y="1579862"/>
            <a:ext cx="2273484" cy="2274332"/>
            <a:chOff x="4925828" y="1295400"/>
            <a:chExt cx="2273484" cy="2274332"/>
          </a:xfrm>
        </p:grpSpPr>
        <p:sp>
          <p:nvSpPr>
            <p:cNvPr id="51" name="AutoShape 2"/>
            <p:cNvSpPr>
              <a:spLocks/>
            </p:cNvSpPr>
            <p:nvPr/>
          </p:nvSpPr>
          <p:spPr bwMode="auto">
            <a:xfrm>
              <a:off x="4925828" y="1936741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2" name="AutoShape 2"/>
            <p:cNvSpPr>
              <a:spLocks/>
            </p:cNvSpPr>
            <p:nvPr/>
          </p:nvSpPr>
          <p:spPr bwMode="auto">
            <a:xfrm>
              <a:off x="5791200" y="12954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3" name="AutoShape 2"/>
            <p:cNvSpPr>
              <a:spLocks/>
            </p:cNvSpPr>
            <p:nvPr/>
          </p:nvSpPr>
          <p:spPr bwMode="auto">
            <a:xfrm>
              <a:off x="6629400" y="1936741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4" name="AutoShape 2"/>
            <p:cNvSpPr>
              <a:spLocks/>
            </p:cNvSpPr>
            <p:nvPr/>
          </p:nvSpPr>
          <p:spPr bwMode="auto">
            <a:xfrm>
              <a:off x="4925828" y="2814258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55" name="AutoShape 2"/>
            <p:cNvSpPr>
              <a:spLocks/>
            </p:cNvSpPr>
            <p:nvPr/>
          </p:nvSpPr>
          <p:spPr bwMode="auto">
            <a:xfrm>
              <a:off x="6629400" y="2814725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15000" y="32004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…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5410200" y="1676400"/>
              <a:ext cx="381000" cy="28446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6361112" y="1676400"/>
              <a:ext cx="344488" cy="28446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914356" y="2505665"/>
              <a:ext cx="0" cy="308593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6324600" y="3276600"/>
              <a:ext cx="304800" cy="22860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 flipV="1">
              <a:off x="5410200" y="3276600"/>
              <a:ext cx="304800" cy="22860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5210784" y="2505665"/>
              <a:ext cx="0" cy="308593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13158" y="2202761"/>
            <a:ext cx="1560512" cy="1483324"/>
            <a:chOff x="2286000" y="1676400"/>
            <a:chExt cx="1560512" cy="1483324"/>
          </a:xfrm>
        </p:grpSpPr>
        <p:sp>
          <p:nvSpPr>
            <p:cNvPr id="72" name="AutoShape 2"/>
            <p:cNvSpPr>
              <a:spLocks/>
            </p:cNvSpPr>
            <p:nvPr/>
          </p:nvSpPr>
          <p:spPr bwMode="auto">
            <a:xfrm>
              <a:off x="2286000" y="16764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73" name="AutoShape 2"/>
            <p:cNvSpPr>
              <a:spLocks/>
            </p:cNvSpPr>
            <p:nvPr/>
          </p:nvSpPr>
          <p:spPr bwMode="auto">
            <a:xfrm>
              <a:off x="3276600" y="16764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74" name="AutoShape 2"/>
            <p:cNvSpPr>
              <a:spLocks/>
            </p:cNvSpPr>
            <p:nvPr/>
          </p:nvSpPr>
          <p:spPr bwMode="auto">
            <a:xfrm>
              <a:off x="3276600" y="25908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75" name="AutoShape 2"/>
            <p:cNvSpPr>
              <a:spLocks/>
            </p:cNvSpPr>
            <p:nvPr/>
          </p:nvSpPr>
          <p:spPr bwMode="auto">
            <a:xfrm>
              <a:off x="2286000" y="2590800"/>
              <a:ext cx="569912" cy="568924"/>
            </a:xfrm>
            <a:custGeom>
              <a:avLst/>
              <a:gdLst/>
              <a:ahLst/>
              <a:cxnLst/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D4D6D9"/>
            </a:solidFill>
            <a:ln w="25400" cap="flat" cmpd="sng">
              <a:solidFill>
                <a:srgbClr val="969A98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>
              <a:off x="2855912" y="1960862"/>
              <a:ext cx="420688" cy="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3561556" y="2245324"/>
              <a:ext cx="0" cy="345476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>
              <a:off x="2855912" y="2875262"/>
              <a:ext cx="420688" cy="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2570956" y="2245324"/>
              <a:ext cx="0" cy="345476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2819400" y="2133600"/>
              <a:ext cx="523269" cy="523269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2819400" y="2166634"/>
              <a:ext cx="533400" cy="533400"/>
            </a:xfrm>
            <a:prstGeom prst="straightConnector1">
              <a:avLst/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4572000" y="270679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dirty="0" smtClean="0"/>
              <a:t>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66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b="1" dirty="0" smtClean="0"/>
              <a:t>Evaluation</a:t>
            </a:r>
          </a:p>
          <a:p>
            <a:pPr marL="0" indent="0">
              <a:buNone/>
            </a:pPr>
            <a:r>
              <a:rPr lang="en-US" dirty="0"/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5212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008376" y="1752600"/>
            <a:ext cx="1188720" cy="1676253"/>
            <a:chOff x="7542542" y="4763622"/>
            <a:chExt cx="1188720" cy="1676253"/>
          </a:xfrm>
        </p:grpSpPr>
        <p:pic>
          <p:nvPicPr>
            <p:cNvPr id="4" name="Picture 6" descr="https://www.cs.indiana.edu/~welu/title2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528" t="14557" r="18077" b="17312"/>
            <a:stretch/>
          </p:blipFill>
          <p:spPr bwMode="auto">
            <a:xfrm>
              <a:off x="7726176" y="4763622"/>
              <a:ext cx="984227" cy="13533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7542542" y="6255209"/>
              <a:ext cx="118872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Wei</a:t>
              </a:r>
              <a:r>
                <a:rPr lang="en-US" sz="1200" dirty="0" smtClean="0"/>
                <a:t> Lu</a:t>
              </a:r>
              <a:endParaRPr lang="en-US" sz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349496" y="1752600"/>
            <a:ext cx="1353312" cy="1676253"/>
            <a:chOff x="3705864" y="4763622"/>
            <a:chExt cx="1353312" cy="1676253"/>
          </a:xfrm>
        </p:grpSpPr>
        <p:pic>
          <p:nvPicPr>
            <p:cNvPr id="6" name="Picture 8" descr="http://research.microsoft.com/en-us/people/jaredj/jaredj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5864" y="4763622"/>
              <a:ext cx="1353312" cy="13533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3788160" y="6255209"/>
              <a:ext cx="118872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Jared</a:t>
              </a:r>
              <a:r>
                <a:rPr lang="en-US" sz="1200" dirty="0" smtClean="0"/>
                <a:t> Jackson</a:t>
              </a:r>
              <a:endParaRPr lang="en-US" sz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836443" y="1752600"/>
            <a:ext cx="1353312" cy="1676253"/>
            <a:chOff x="6372864" y="4763622"/>
            <a:chExt cx="1353312" cy="1676253"/>
          </a:xfrm>
        </p:grpSpPr>
        <p:pic>
          <p:nvPicPr>
            <p:cNvPr id="8" name="Picture 12" descr="http://dsl.cs.uchicago.edu/ScienceCloud2010/roger_barga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864" y="4763622"/>
              <a:ext cx="1353312" cy="13533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6455160" y="6255209"/>
              <a:ext cx="118872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/>
                <a:t>Roger</a:t>
              </a:r>
              <a:r>
                <a:rPr lang="en-US" sz="1200" dirty="0" smtClean="0"/>
                <a:t> Barga</a:t>
              </a:r>
              <a:endParaRPr lang="en-US" sz="1200" dirty="0"/>
            </a:p>
          </p:txBody>
        </p:sp>
      </p:grpSp>
      <p:pic>
        <p:nvPicPr>
          <p:cNvPr id="1026" name="Picture 2" descr="Ankur Dav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003" y="1800839"/>
            <a:ext cx="1390018" cy="1305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672652" y="3244187"/>
            <a:ext cx="118872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err="1" smtClean="0"/>
              <a:t>Ankur</a:t>
            </a:r>
            <a:r>
              <a:rPr lang="en-US" sz="1200" b="1" dirty="0" smtClean="0"/>
              <a:t> </a:t>
            </a:r>
            <a:r>
              <a:rPr lang="en-US" sz="1200" dirty="0" smtClean="0"/>
              <a:t>Dave</a:t>
            </a:r>
            <a:endParaRPr lang="en-US" sz="1200" dirty="0"/>
          </a:p>
        </p:txBody>
      </p:sp>
      <p:pic>
        <p:nvPicPr>
          <p:cNvPr id="1028" name="Picture 4" descr="http://www.eecs.umich.edu/3gtest/images/microsoft_research_logo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31" y="3902333"/>
            <a:ext cx="3316224" cy="92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652" y="3673733"/>
            <a:ext cx="1637036" cy="1637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558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20" y="1066800"/>
            <a:ext cx="7514784" cy="4599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5562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Linear speedup with instance count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42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270822" cy="4532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33600" y="55626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Sublinear</a:t>
            </a:r>
            <a:r>
              <a:rPr lang="en-US" sz="2400" dirty="0" smtClean="0"/>
              <a:t> speedup with instance size</a:t>
            </a:r>
          </a:p>
          <a:p>
            <a:pPr algn="ctr"/>
            <a:r>
              <a:rPr lang="en-US" sz="2400" dirty="0" smtClean="0"/>
              <a:t>Reason: I/O bandwidth doesn’t scale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926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b="1" dirty="0" smtClean="0"/>
              <a:t>Related work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12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frameworks (</a:t>
            </a:r>
            <a:r>
              <a:rPr lang="en-US" b="1" dirty="0" err="1" smtClean="0"/>
              <a:t>MapReduce</a:t>
            </a:r>
            <a:r>
              <a:rPr lang="en-US" b="1" dirty="0" smtClean="0"/>
              <a:t>, Dryad,</a:t>
            </a:r>
            <a:r>
              <a:rPr lang="en-US" dirty="0" smtClean="0"/>
              <a:t> </a:t>
            </a:r>
            <a:r>
              <a:rPr lang="en-US" b="1" dirty="0" smtClean="0"/>
              <a:t>Spark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b="1" dirty="0" smtClean="0"/>
              <a:t>MPI, …)</a:t>
            </a:r>
            <a:r>
              <a:rPr lang="en-US" dirty="0" smtClean="0"/>
              <a:t> </a:t>
            </a:r>
            <a:r>
              <a:rPr lang="en-US" dirty="0"/>
              <a:t>all support K-Means, but </a:t>
            </a:r>
            <a:r>
              <a:rPr lang="en-US" dirty="0" err="1" smtClean="0"/>
              <a:t>reimplement</a:t>
            </a:r>
            <a:r>
              <a:rPr lang="en-US" dirty="0" smtClean="0"/>
              <a:t> </a:t>
            </a:r>
            <a:r>
              <a:rPr lang="en-US" dirty="0"/>
              <a:t>reliable communication</a:t>
            </a:r>
          </a:p>
          <a:p>
            <a:r>
              <a:rPr lang="en-US" b="1" dirty="0" err="1" smtClean="0"/>
              <a:t>AzureBlast</a:t>
            </a:r>
            <a:r>
              <a:rPr lang="en-US" dirty="0" smtClean="0"/>
              <a:t> built </a:t>
            </a:r>
            <a:r>
              <a:rPr lang="en-US" dirty="0"/>
              <a:t>directly on cloud services, but algorithm is not iterative </a:t>
            </a:r>
          </a:p>
        </p:txBody>
      </p:sp>
    </p:spTree>
    <p:extLst>
      <p:ext uri="{BB962C8B-B14F-4D97-AF65-F5344CB8AC3E}">
        <p14:creationId xmlns:p14="http://schemas.microsoft.com/office/powerpoint/2010/main" val="27647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CloudClustering</a:t>
            </a:r>
            <a:r>
              <a:rPr lang="en-US" dirty="0"/>
              <a:t> shows </a:t>
            </a:r>
            <a:r>
              <a:rPr lang="en-US" dirty="0" smtClean="0"/>
              <a:t>that it's </a:t>
            </a:r>
            <a:r>
              <a:rPr lang="en-US" dirty="0"/>
              <a:t>possible to build </a:t>
            </a:r>
            <a:r>
              <a:rPr lang="en-US" i="1" dirty="0"/>
              <a:t>efficient, resilient applications</a:t>
            </a:r>
            <a:r>
              <a:rPr lang="en-US" dirty="0"/>
              <a:t> using only the common cloud services</a:t>
            </a:r>
          </a:p>
          <a:p>
            <a:r>
              <a:rPr lang="en-US" dirty="0"/>
              <a:t>Multiple-queue pattern unlocks data locality</a:t>
            </a:r>
          </a:p>
          <a:p>
            <a:r>
              <a:rPr lang="en-US" dirty="0"/>
              <a:t>Buddy system provides fault tolerance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 err="1"/>
              <a:t>MapReduce</a:t>
            </a:r>
            <a:r>
              <a:rPr lang="en-US" dirty="0"/>
              <a:t> and its successors </a:t>
            </a:r>
            <a:r>
              <a:rPr lang="en-US" dirty="0" err="1"/>
              <a:t>reimplement</a:t>
            </a:r>
            <a:r>
              <a:rPr lang="en-US" dirty="0"/>
              <a:t> communication and storage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But cloud services like EC2 and Azure natively provide these utilities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1" dirty="0">
                <a:solidFill>
                  <a:schemeClr val="accent1"/>
                </a:solidFill>
              </a:rPr>
              <a:t>Can we build an efficient distributed application using only the primitives of the cloud?</a:t>
            </a:r>
          </a:p>
        </p:txBody>
      </p:sp>
    </p:spTree>
    <p:extLst>
      <p:ext uri="{BB962C8B-B14F-4D97-AF65-F5344CB8AC3E}">
        <p14:creationId xmlns:p14="http://schemas.microsoft.com/office/powerpoint/2010/main" val="74707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Efficient </a:t>
            </a:r>
          </a:p>
          <a:p>
            <a:r>
              <a:rPr lang="en-US" b="1" dirty="0" smtClean="0"/>
              <a:t>Fault tolerant</a:t>
            </a:r>
          </a:p>
          <a:p>
            <a:r>
              <a:rPr lang="en-US" b="1" dirty="0" smtClean="0"/>
              <a:t>Cloud-native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199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dirty="0" smtClean="0"/>
              <a:t>Related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3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</a:t>
            </a:r>
            <a:endParaRPr lang="en-US" dirty="0"/>
          </a:p>
        </p:txBody>
      </p:sp>
      <p:sp>
        <p:nvSpPr>
          <p:cNvPr id="12" name="Cube 11"/>
          <p:cNvSpPr/>
          <p:nvPr/>
        </p:nvSpPr>
        <p:spPr>
          <a:xfrm>
            <a:off x="2176130" y="32544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be 12"/>
          <p:cNvSpPr/>
          <p:nvPr/>
        </p:nvSpPr>
        <p:spPr>
          <a:xfrm>
            <a:off x="1947530" y="34830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be 20"/>
          <p:cNvSpPr/>
          <p:nvPr/>
        </p:nvSpPr>
        <p:spPr>
          <a:xfrm>
            <a:off x="2176130" y="27210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ube 21"/>
          <p:cNvSpPr/>
          <p:nvPr/>
        </p:nvSpPr>
        <p:spPr>
          <a:xfrm>
            <a:off x="1947530" y="29496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be 22"/>
          <p:cNvSpPr/>
          <p:nvPr/>
        </p:nvSpPr>
        <p:spPr>
          <a:xfrm>
            <a:off x="2153093" y="2209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be 13"/>
          <p:cNvSpPr/>
          <p:nvPr/>
        </p:nvSpPr>
        <p:spPr>
          <a:xfrm>
            <a:off x="1947530" y="24162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9330" y="15356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VM instances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5214620" y="1752600"/>
            <a:ext cx="1707944" cy="1600200"/>
            <a:chOff x="3854656" y="1889051"/>
            <a:chExt cx="1707944" cy="1600200"/>
          </a:xfrm>
        </p:grpSpPr>
        <p:sp>
          <p:nvSpPr>
            <p:cNvPr id="28" name="Flowchart: Magnetic Disk 27"/>
            <p:cNvSpPr/>
            <p:nvPr/>
          </p:nvSpPr>
          <p:spPr>
            <a:xfrm>
              <a:off x="4114800" y="1889051"/>
              <a:ext cx="1447800" cy="1295400"/>
            </a:xfrm>
            <a:prstGeom prst="flowChartMagneticDisk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0" name="Flowchart: Magnetic Disk 59"/>
            <p:cNvSpPr/>
            <p:nvPr/>
          </p:nvSpPr>
          <p:spPr>
            <a:xfrm>
              <a:off x="3984728" y="2041451"/>
              <a:ext cx="1447800" cy="1295400"/>
            </a:xfrm>
            <a:prstGeom prst="flowChartMagneticDisk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Flowchart: Magnetic Disk 60"/>
            <p:cNvSpPr/>
            <p:nvPr/>
          </p:nvSpPr>
          <p:spPr>
            <a:xfrm>
              <a:off x="3854656" y="2193851"/>
              <a:ext cx="1447800" cy="1295400"/>
            </a:xfrm>
            <a:prstGeom prst="flowChartMagneticDisk">
              <a:avLst/>
            </a:prstGeom>
            <a:solidFill>
              <a:schemeClr val="bg2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956470" y="247849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Blob storage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015247" y="4419600"/>
            <a:ext cx="1853513" cy="580360"/>
            <a:chOff x="5015247" y="4419600"/>
            <a:chExt cx="1853513" cy="580360"/>
          </a:xfrm>
        </p:grpSpPr>
        <p:grpSp>
          <p:nvGrpSpPr>
            <p:cNvPr id="69" name="Group 68"/>
            <p:cNvGrpSpPr/>
            <p:nvPr/>
          </p:nvGrpSpPr>
          <p:grpSpPr>
            <a:xfrm>
              <a:off x="5268423" y="4419600"/>
              <a:ext cx="1600337" cy="381000"/>
              <a:chOff x="1138092" y="2590800"/>
              <a:chExt cx="1600337" cy="381000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1138092" y="2590800"/>
                <a:ext cx="1600337" cy="381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Chevron 67"/>
              <p:cNvSpPr/>
              <p:nvPr/>
            </p:nvSpPr>
            <p:spPr>
              <a:xfrm>
                <a:off x="2492223" y="2590800"/>
                <a:ext cx="246206" cy="381000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5138350" y="4508205"/>
              <a:ext cx="1600337" cy="381000"/>
              <a:chOff x="1138092" y="2590800"/>
              <a:chExt cx="1600337" cy="3810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138092" y="2590800"/>
                <a:ext cx="1600337" cy="381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Chevron 71"/>
              <p:cNvSpPr/>
              <p:nvPr/>
            </p:nvSpPr>
            <p:spPr>
              <a:xfrm>
                <a:off x="2492223" y="2590800"/>
                <a:ext cx="246206" cy="381000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015247" y="4618960"/>
              <a:ext cx="1600337" cy="381000"/>
              <a:chOff x="1138092" y="2590800"/>
              <a:chExt cx="1600337" cy="381000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1138092" y="2590800"/>
                <a:ext cx="1600337" cy="381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Chevron 74"/>
              <p:cNvSpPr/>
              <p:nvPr/>
            </p:nvSpPr>
            <p:spPr>
              <a:xfrm>
                <a:off x="2492223" y="2590800"/>
                <a:ext cx="246206" cy="381000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77" name="TextBox 76"/>
          <p:cNvSpPr txBox="1"/>
          <p:nvPr/>
        </p:nvSpPr>
        <p:spPr>
          <a:xfrm>
            <a:off x="7086600" y="4414651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Queue storage</a:t>
            </a:r>
          </a:p>
        </p:txBody>
      </p:sp>
      <p:sp>
        <p:nvSpPr>
          <p:cNvPr id="78" name="&quot;No&quot; Symbol 77"/>
          <p:cNvSpPr/>
          <p:nvPr/>
        </p:nvSpPr>
        <p:spPr>
          <a:xfrm>
            <a:off x="1989818" y="2602295"/>
            <a:ext cx="362635" cy="362635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Cube 78"/>
          <p:cNvSpPr/>
          <p:nvPr/>
        </p:nvSpPr>
        <p:spPr>
          <a:xfrm>
            <a:off x="1947530" y="2416249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2762694" y="2438400"/>
            <a:ext cx="2451927" cy="1044648"/>
            <a:chOff x="2762694" y="2438400"/>
            <a:chExt cx="2451927" cy="1044648"/>
          </a:xfrm>
        </p:grpSpPr>
        <p:cxnSp>
          <p:nvCxnSpPr>
            <p:cNvPr id="81" name="Elbow Connector 80"/>
            <p:cNvCxnSpPr>
              <a:stCxn id="61" idx="2"/>
              <a:endCxn id="23" idx="5"/>
            </p:cNvCxnSpPr>
            <p:nvPr/>
          </p:nvCxnSpPr>
          <p:spPr>
            <a:xfrm rot="10800000">
              <a:off x="2762694" y="2438400"/>
              <a:ext cx="2451927" cy="2667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61" idx="2"/>
              <a:endCxn id="21" idx="5"/>
            </p:cNvCxnSpPr>
            <p:nvPr/>
          </p:nvCxnSpPr>
          <p:spPr>
            <a:xfrm rot="10800000" flipV="1">
              <a:off x="2785730" y="2705099"/>
              <a:ext cx="2428890" cy="244549"/>
            </a:xfrm>
            <a:prstGeom prst="bentConnector3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stCxn id="61" idx="2"/>
              <a:endCxn id="12" idx="5"/>
            </p:cNvCxnSpPr>
            <p:nvPr/>
          </p:nvCxnSpPr>
          <p:spPr>
            <a:xfrm rot="10800000" flipV="1">
              <a:off x="2785730" y="2705099"/>
              <a:ext cx="2428890" cy="777949"/>
            </a:xfrm>
            <a:prstGeom prst="bentConnector3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Oval 90"/>
          <p:cNvSpPr/>
          <p:nvPr/>
        </p:nvSpPr>
        <p:spPr>
          <a:xfrm>
            <a:off x="4191000" y="2487576"/>
            <a:ext cx="228600" cy="4350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Elbow Connector 92"/>
          <p:cNvCxnSpPr>
            <a:stCxn id="13" idx="3"/>
            <a:endCxn id="74" idx="1"/>
          </p:cNvCxnSpPr>
          <p:nvPr/>
        </p:nvCxnSpPr>
        <p:spPr>
          <a:xfrm rot="16200000" flipH="1">
            <a:off x="3237283" y="3031495"/>
            <a:ext cx="716811" cy="2839117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67" idx="3"/>
            <a:endCxn id="12" idx="5"/>
          </p:cNvCxnSpPr>
          <p:nvPr/>
        </p:nvCxnSpPr>
        <p:spPr>
          <a:xfrm flipH="1" flipV="1">
            <a:off x="2785730" y="3483049"/>
            <a:ext cx="4083030" cy="1127051"/>
          </a:xfrm>
          <a:prstGeom prst="bentConnector3">
            <a:avLst>
              <a:gd name="adj1" fmla="val -5599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9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animBg="1"/>
      <p:bldP spid="78" grpId="0" animBg="1"/>
      <p:bldP spid="78" grpId="2" animBg="1"/>
      <p:bldP spid="79" grpId="0" animBg="1"/>
      <p:bldP spid="91" grpId="0" animBg="1"/>
      <p:bldP spid="9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Windows Azure</a:t>
            </a:r>
          </a:p>
          <a:p>
            <a:pPr marL="0" indent="0">
              <a:buNone/>
            </a:pPr>
            <a:r>
              <a:rPr lang="en-US" b="1" dirty="0" smtClean="0"/>
              <a:t>K-Means clustering algorithm</a:t>
            </a:r>
          </a:p>
          <a:p>
            <a:pPr marL="0" indent="0">
              <a:buNone/>
            </a:pPr>
            <a:r>
              <a:rPr lang="en-US" dirty="0" err="1" smtClean="0"/>
              <a:t>CloudClustering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Data locality</a:t>
            </a:r>
          </a:p>
          <a:p>
            <a:pPr lvl="1"/>
            <a:r>
              <a:rPr lang="en-US" dirty="0" smtClean="0"/>
              <a:t>Buddy system</a:t>
            </a:r>
          </a:p>
          <a:p>
            <a:pPr marL="0" indent="0">
              <a:buNone/>
            </a:pPr>
            <a:r>
              <a:rPr lang="en-US" dirty="0" smtClean="0"/>
              <a:t>Evaluation</a:t>
            </a:r>
          </a:p>
          <a:p>
            <a:pPr marL="0" indent="0">
              <a:buNone/>
            </a:pPr>
            <a:r>
              <a:rPr lang="en-US" dirty="0"/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134250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 algorithm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62211" y="19050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38411" y="22860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95611" y="20574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43211" y="25908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29011" y="23622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95611" y="31242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81411" y="26670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62211" y="29718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52811" y="33528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67011" y="35052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0411" y="38862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133811" y="2133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38611" y="20574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86211" y="43434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38611" y="4038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91011" y="35814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19611" y="2895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429211" y="2133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24411" y="26670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048211" y="3276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19611" y="39624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95811" y="44958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276811" y="38100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57811" y="29718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10211" y="3276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115011" y="40386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81611" y="4648200"/>
            <a:ext cx="56978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1471827" y="2869324"/>
            <a:ext cx="142446" cy="164224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990600" y="5562600"/>
                <a:ext cx="6324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/>
                  <a:t>Iteratively groups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 smtClean="0"/>
                  <a:t> points into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800" dirty="0" smtClean="0"/>
                  <a:t> clusters</a:t>
                </a:r>
                <a:endParaRPr lang="en-US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562600"/>
                <a:ext cx="632460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96" t="-10588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Isosceles Triangle 42"/>
          <p:cNvSpPr/>
          <p:nvPr/>
        </p:nvSpPr>
        <p:spPr>
          <a:xfrm>
            <a:off x="5110377" y="2187649"/>
            <a:ext cx="142446" cy="164224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52400" y="3472934"/>
            <a:ext cx="111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Centroids</a:t>
            </a:r>
            <a:endParaRPr lang="en-US" dirty="0"/>
          </a:p>
        </p:txBody>
      </p:sp>
      <p:cxnSp>
        <p:nvCxnSpPr>
          <p:cNvPr id="45" name="Straight Arrow Connector 44"/>
          <p:cNvCxnSpPr>
            <a:stCxn id="44" idx="3"/>
            <a:endCxn id="35" idx="3"/>
          </p:cNvCxnSpPr>
          <p:nvPr/>
        </p:nvCxnSpPr>
        <p:spPr>
          <a:xfrm flipV="1">
            <a:off x="1270343" y="3033548"/>
            <a:ext cx="272707" cy="624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3"/>
            <a:endCxn id="43" idx="2"/>
          </p:cNvCxnSpPr>
          <p:nvPr/>
        </p:nvCxnSpPr>
        <p:spPr>
          <a:xfrm flipV="1">
            <a:off x="1270343" y="2351873"/>
            <a:ext cx="3840034" cy="13057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Alternate Process 39"/>
          <p:cNvSpPr/>
          <p:nvPr/>
        </p:nvSpPr>
        <p:spPr>
          <a:xfrm>
            <a:off x="6858000" y="1895856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Initialize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858000" y="2581656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Assign points to centroids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6858000" y="3267456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Recalculate centroids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Flowchart: Decision 46"/>
          <p:cNvSpPr/>
          <p:nvPr/>
        </p:nvSpPr>
        <p:spPr>
          <a:xfrm>
            <a:off x="6858000" y="3953256"/>
            <a:ext cx="1905000" cy="805416"/>
          </a:xfrm>
          <a:prstGeom prst="flowChartDecision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Points moved?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477000" y="2814084"/>
            <a:ext cx="1333500" cy="1910316"/>
            <a:chOff x="6477000" y="2848356"/>
            <a:chExt cx="1333500" cy="1910316"/>
          </a:xfrm>
        </p:grpSpPr>
        <p:cxnSp>
          <p:nvCxnSpPr>
            <p:cNvPr id="49" name="Elbow Connector 48"/>
            <p:cNvCxnSpPr>
              <a:stCxn id="47" idx="2"/>
            </p:cNvCxnSpPr>
            <p:nvPr/>
          </p:nvCxnSpPr>
          <p:spPr>
            <a:xfrm rot="5400000" flipH="1">
              <a:off x="6188592" y="3136764"/>
              <a:ext cx="1910316" cy="1333500"/>
            </a:xfrm>
            <a:prstGeom prst="bentConnector3">
              <a:avLst>
                <a:gd name="adj1" fmla="val -11967"/>
              </a:avLst>
            </a:prstGeom>
            <a:ln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41" idx="1"/>
            </p:cNvCxnSpPr>
            <p:nvPr/>
          </p:nvCxnSpPr>
          <p:spPr>
            <a:xfrm>
              <a:off x="6477000" y="2848356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265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504D"/>
                                      </p:to>
                                    </p:animClr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0888E-6 L 0.05834 -2.80888E-6 " pathEditMode="relative" rAng="0" ptsTypes="AA">
                                      <p:cBhvr>
                                        <p:cTn id="2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0"/>
                                    </p:animMotion>
                                  </p:childTnLst>
                                </p:cTn>
                              </p:par>
                              <p:par>
                                <p:cTn id="2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6576E-6 L -0.05833 0.05808 " pathEditMode="relative" rAng="0" ptsTypes="AA">
                                      <p:cBhvr>
                                        <p:cTn id="2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2892"/>
                                    </p:animMotion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000"/>
                            </p:stCondLst>
                            <p:childTnLst>
                              <p:par>
                                <p:cTn id="28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4 -2.80888E-6 L 0.1 -0.0111 " pathEditMode="relative" rAng="0" ptsTypes="AA">
                                      <p:cBhvr>
                                        <p:cTn id="2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-555"/>
                                    </p:animMotion>
                                  </p:childTnLst>
                                </p:cTn>
                              </p:par>
                              <p:par>
                                <p:cTn id="2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5808 L -0.09166 0.13582 " pathEditMode="relative" rAng="0" ptsTypes="AA">
                                      <p:cBhvr>
                                        <p:cTn id="2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38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500"/>
                            </p:stCondLst>
                            <p:childTnLst>
                              <p:par>
                                <p:cTn id="28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32423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244061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2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2500"/>
                            </p:stCondLst>
                            <p:childTnLst>
                              <p:par>
                                <p:cTn id="304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0111 L 0.11667 -0.03332 " pathEditMode="relative" rAng="0" ptsTypes="AA">
                                      <p:cBhvr>
                                        <p:cTn id="3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-1111"/>
                                    </p:animMotion>
                                  </p:childTnLst>
                                </p:cTn>
                              </p:par>
                              <p:par>
                                <p:cTn id="30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6 0.13582 L -0.1 0.20246 " pathEditMode="relative" rAng="0" ptsTypes="AA">
                                      <p:cBhvr>
                                        <p:cTn id="30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33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  <p:bldP spid="19" grpId="1" animBg="1"/>
      <p:bldP spid="20" grpId="1" animBg="1"/>
      <p:bldP spid="35" grpId="0" animBg="1"/>
      <p:bldP spid="35" grpId="1" animBg="1"/>
      <p:bldP spid="35" grpId="2" animBg="1"/>
      <p:bldP spid="35" grpId="3" animBg="1"/>
      <p:bldP spid="43" grpId="0" animBg="1"/>
      <p:bldP spid="43" grpId="1" animBg="1"/>
      <p:bldP spid="43" grpId="2" animBg="1"/>
      <p:bldP spid="43" grpId="3" animBg="1"/>
      <p:bldP spid="44" grpId="0"/>
      <p:bldP spid="44" grpId="1"/>
      <p:bldP spid="40" grpId="0" animBg="1"/>
      <p:bldP spid="41" grpId="0" animBg="1"/>
      <p:bldP spid="42" grpId="0" animBg="1"/>
      <p:bldP spid="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/>
          <p:cNvCxnSpPr/>
          <p:nvPr/>
        </p:nvCxnSpPr>
        <p:spPr>
          <a:xfrm>
            <a:off x="49530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958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962400" y="3541931"/>
            <a:ext cx="0" cy="268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K-Means algorithm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3429000" y="14478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Initialize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3429000" y="21336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Partition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3429000" y="4800600"/>
            <a:ext cx="1905000" cy="533400"/>
          </a:xfrm>
          <a:prstGeom prst="flowChartAlternateProcess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Recalculate centroids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/>
        </p:nvSpPr>
        <p:spPr>
          <a:xfrm>
            <a:off x="3429000" y="5486400"/>
            <a:ext cx="1905000" cy="805416"/>
          </a:xfrm>
          <a:prstGeom prst="flowChartDecision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Points moved?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48000" y="2400300"/>
            <a:ext cx="1333500" cy="3891516"/>
            <a:chOff x="3048000" y="2400300"/>
            <a:chExt cx="1333500" cy="3891516"/>
          </a:xfrm>
        </p:grpSpPr>
        <p:cxnSp>
          <p:nvCxnSpPr>
            <p:cNvPr id="9" name="Elbow Connector 8"/>
            <p:cNvCxnSpPr>
              <a:stCxn id="8" idx="2"/>
            </p:cNvCxnSpPr>
            <p:nvPr/>
          </p:nvCxnSpPr>
          <p:spPr>
            <a:xfrm rot="5400000" flipH="1">
              <a:off x="1768992" y="3679308"/>
              <a:ext cx="3891516" cy="1333500"/>
            </a:xfrm>
            <a:prstGeom prst="bentConnector3">
              <a:avLst>
                <a:gd name="adj1" fmla="val -5874"/>
              </a:avLst>
            </a:prstGeom>
            <a:ln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endCxn id="6" idx="1"/>
            </p:cNvCxnSpPr>
            <p:nvPr/>
          </p:nvCxnSpPr>
          <p:spPr>
            <a:xfrm>
              <a:off x="3048000" y="2400300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ube 14"/>
          <p:cNvSpPr/>
          <p:nvPr/>
        </p:nvSpPr>
        <p:spPr>
          <a:xfrm>
            <a:off x="35814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ube 15"/>
          <p:cNvSpPr/>
          <p:nvPr/>
        </p:nvSpPr>
        <p:spPr>
          <a:xfrm>
            <a:off x="41148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be 16"/>
          <p:cNvSpPr/>
          <p:nvPr/>
        </p:nvSpPr>
        <p:spPr>
          <a:xfrm>
            <a:off x="4648200" y="29718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be 22"/>
          <p:cNvSpPr/>
          <p:nvPr/>
        </p:nvSpPr>
        <p:spPr>
          <a:xfrm>
            <a:off x="35814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Cube 23"/>
          <p:cNvSpPr/>
          <p:nvPr/>
        </p:nvSpPr>
        <p:spPr>
          <a:xfrm>
            <a:off x="41148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be 24"/>
          <p:cNvSpPr/>
          <p:nvPr/>
        </p:nvSpPr>
        <p:spPr>
          <a:xfrm>
            <a:off x="4648200" y="3810000"/>
            <a:ext cx="609600" cy="609600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626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Assign points to centroids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562600" y="376972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partial sums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5" idx="2"/>
            <a:endCxn id="6" idx="0"/>
          </p:cNvCxnSpPr>
          <p:nvPr/>
        </p:nvCxnSpPr>
        <p:spPr>
          <a:xfrm>
            <a:off x="4381500" y="1981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5" idx="0"/>
          </p:cNvCxnSpPr>
          <p:nvPr/>
        </p:nvCxnSpPr>
        <p:spPr>
          <a:xfrm flipH="1">
            <a:off x="3962400" y="2667000"/>
            <a:ext cx="4191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2"/>
            <a:endCxn id="16" idx="0"/>
          </p:cNvCxnSpPr>
          <p:nvPr/>
        </p:nvCxnSpPr>
        <p:spPr>
          <a:xfrm>
            <a:off x="4381500" y="2667000"/>
            <a:ext cx="1143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6" idx="2"/>
            <a:endCxn id="17" idx="0"/>
          </p:cNvCxnSpPr>
          <p:nvPr/>
        </p:nvCxnSpPr>
        <p:spPr>
          <a:xfrm>
            <a:off x="4381500" y="2667000"/>
            <a:ext cx="6477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3" idx="3"/>
            <a:endCxn id="7" idx="0"/>
          </p:cNvCxnSpPr>
          <p:nvPr/>
        </p:nvCxnSpPr>
        <p:spPr>
          <a:xfrm>
            <a:off x="3810000" y="4419600"/>
            <a:ext cx="5715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4" idx="3"/>
            <a:endCxn id="7" idx="0"/>
          </p:cNvCxnSpPr>
          <p:nvPr/>
        </p:nvCxnSpPr>
        <p:spPr>
          <a:xfrm>
            <a:off x="4343400" y="4419600"/>
            <a:ext cx="381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5" idx="3"/>
            <a:endCxn id="7" idx="0"/>
          </p:cNvCxnSpPr>
          <p:nvPr/>
        </p:nvCxnSpPr>
        <p:spPr>
          <a:xfrm flipH="1">
            <a:off x="4381500" y="4419600"/>
            <a:ext cx="4953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2"/>
            <a:endCxn id="8" idx="0"/>
          </p:cNvCxnSpPr>
          <p:nvPr/>
        </p:nvCxnSpPr>
        <p:spPr>
          <a:xfrm>
            <a:off x="4381500" y="53340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66534" y="2069224"/>
            <a:ext cx="2244616" cy="1652752"/>
            <a:chOff x="366534" y="2069224"/>
            <a:chExt cx="2244616" cy="1652752"/>
          </a:xfrm>
        </p:grpSpPr>
        <p:sp>
          <p:nvSpPr>
            <p:cNvPr id="72" name="Rectangle 71"/>
            <p:cNvSpPr/>
            <p:nvPr/>
          </p:nvSpPr>
          <p:spPr>
            <a:xfrm>
              <a:off x="545210" y="2069224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89879" y="2292569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57893" y="2158562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68555" y="2471245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170576" y="2337238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57893" y="2783928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259914" y="2515914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45210" y="2694590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125907" y="2917934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23886" y="3007272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036569" y="3230617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349252" y="2203231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527928" y="2158562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438590" y="3498631"/>
              <a:ext cx="44669" cy="4466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527928" y="3319955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617266" y="3051941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751272" y="2649921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108624" y="2203231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929948" y="2515914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885279" y="2873266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51272" y="3275286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795941" y="3587969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019286" y="3185948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242631" y="2694590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331969" y="2873266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510645" y="3319955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197962" y="3677307"/>
              <a:ext cx="44669" cy="4466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Isosceles Triangle 98"/>
            <p:cNvSpPr/>
            <p:nvPr/>
          </p:nvSpPr>
          <p:spPr>
            <a:xfrm>
              <a:off x="366534" y="2634517"/>
              <a:ext cx="111672" cy="96269"/>
            </a:xfrm>
            <a:prstGeom prst="triangle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99"/>
            <p:cNvSpPr/>
            <p:nvPr/>
          </p:nvSpPr>
          <p:spPr>
            <a:xfrm>
              <a:off x="2499478" y="2234915"/>
              <a:ext cx="111672" cy="96269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06672" y="2113893"/>
            <a:ext cx="2514600" cy="1608083"/>
            <a:chOff x="206672" y="2113893"/>
            <a:chExt cx="2514600" cy="1608083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06672" y="2843837"/>
              <a:ext cx="2514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840610" y="2113893"/>
              <a:ext cx="44669" cy="1608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249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1048</Words>
  <Application>Microsoft Office PowerPoint</Application>
  <PresentationFormat>On-screen Show (4:3)</PresentationFormat>
  <Paragraphs>260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CloudClustering</vt:lpstr>
      <vt:lpstr>PowerPoint Presentation</vt:lpstr>
      <vt:lpstr>Background</vt:lpstr>
      <vt:lpstr>Design Goals</vt:lpstr>
      <vt:lpstr>Outline</vt:lpstr>
      <vt:lpstr>Windows Azure</vt:lpstr>
      <vt:lpstr>Outline</vt:lpstr>
      <vt:lpstr>K-Means algorithm</vt:lpstr>
      <vt:lpstr>K-Means algorithm</vt:lpstr>
      <vt:lpstr>Outline</vt:lpstr>
      <vt:lpstr>Architecture</vt:lpstr>
      <vt:lpstr>Outline</vt:lpstr>
      <vt:lpstr>Data locality</vt:lpstr>
      <vt:lpstr>Outline</vt:lpstr>
      <vt:lpstr>Handling failure</vt:lpstr>
      <vt:lpstr>Buddy system</vt:lpstr>
      <vt:lpstr>Buddy system</vt:lpstr>
      <vt:lpstr>Buddy system</vt:lpstr>
      <vt:lpstr>Outline</vt:lpstr>
      <vt:lpstr>Evaluation</vt:lpstr>
      <vt:lpstr>Evaluation</vt:lpstr>
      <vt:lpstr>Outline</vt:lpstr>
      <vt:lpstr>Related work</vt:lpstr>
      <vt:lpstr>Conclusions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CloudClustering</dc:title>
  <dc:creator>\</dc:creator>
  <cp:lastModifiedBy>\</cp:lastModifiedBy>
  <cp:revision>202</cp:revision>
  <dcterms:created xsi:type="dcterms:W3CDTF">2011-05-13T15:09:52Z</dcterms:created>
  <dcterms:modified xsi:type="dcterms:W3CDTF">2011-05-17T01:43:38Z</dcterms:modified>
</cp:coreProperties>
</file>